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6" r:id="rId4"/>
    <p:sldId id="293" r:id="rId5"/>
    <p:sldId id="294" r:id="rId6"/>
    <p:sldId id="295" r:id="rId7"/>
    <p:sldId id="296" r:id="rId8"/>
    <p:sldId id="298" r:id="rId9"/>
    <p:sldId id="299" r:id="rId10"/>
    <p:sldId id="301" r:id="rId11"/>
    <p:sldId id="289" r:id="rId12"/>
    <p:sldId id="302" r:id="rId13"/>
    <p:sldId id="304" r:id="rId14"/>
    <p:sldId id="306" r:id="rId15"/>
    <p:sldId id="307" r:id="rId16"/>
    <p:sldId id="305" r:id="rId17"/>
    <p:sldId id="286" r:id="rId18"/>
    <p:sldId id="303" r:id="rId19"/>
  </p:sldIdLst>
  <p:sldSz cx="9144000" cy="6858000" type="screen4x3"/>
  <p:notesSz cx="6889750"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8CB0216-2B5E-4321-AEFE-BFF307714684}" type="datetimeFigureOut">
              <a:rPr lang="ru-RU" smtClean="0"/>
              <a:pPr/>
              <a:t>12.04.2021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AAEC2E-3E49-4E07-BF69-1FC77C0B564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CB0216-2B5E-4321-AEFE-BFF307714684}" type="datetimeFigureOut">
              <a:rPr lang="ru-RU" smtClean="0"/>
              <a:pPr/>
              <a:t>12.04.2021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AAEC2E-3E49-4E07-BF69-1FC77C0B564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CB0216-2B5E-4321-AEFE-BFF307714684}" type="datetimeFigureOut">
              <a:rPr lang="ru-RU" smtClean="0"/>
              <a:pPr/>
              <a:t>12.04.2021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AAEC2E-3E49-4E07-BF69-1FC77C0B564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CB0216-2B5E-4321-AEFE-BFF307714684}" type="datetimeFigureOut">
              <a:rPr lang="ru-RU" smtClean="0"/>
              <a:pPr/>
              <a:t>12.04.2021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AAEC2E-3E49-4E07-BF69-1FC77C0B564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8CB0216-2B5E-4321-AEFE-BFF307714684}" type="datetimeFigureOut">
              <a:rPr lang="ru-RU" smtClean="0"/>
              <a:pPr/>
              <a:t>12.04.2021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AAEC2E-3E49-4E07-BF69-1FC77C0B564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8CB0216-2B5E-4321-AEFE-BFF307714684}" type="datetimeFigureOut">
              <a:rPr lang="ru-RU" smtClean="0"/>
              <a:pPr/>
              <a:t>12.04.2021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4AAEC2E-3E49-4E07-BF69-1FC77C0B564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8CB0216-2B5E-4321-AEFE-BFF307714684}" type="datetimeFigureOut">
              <a:rPr lang="ru-RU" smtClean="0"/>
              <a:pPr/>
              <a:t>12.04.2021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4AAEC2E-3E49-4E07-BF69-1FC77C0B564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8CB0216-2B5E-4321-AEFE-BFF307714684}" type="datetimeFigureOut">
              <a:rPr lang="ru-RU" smtClean="0"/>
              <a:pPr/>
              <a:t>12.04.2021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4AAEC2E-3E49-4E07-BF69-1FC77C0B564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CB0216-2B5E-4321-AEFE-BFF307714684}" type="datetimeFigureOut">
              <a:rPr lang="ru-RU" smtClean="0"/>
              <a:pPr/>
              <a:t>12.04.2021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4AAEC2E-3E49-4E07-BF69-1FC77C0B564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CB0216-2B5E-4321-AEFE-BFF307714684}" type="datetimeFigureOut">
              <a:rPr lang="ru-RU" smtClean="0"/>
              <a:pPr/>
              <a:t>12.04.2021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4AAEC2E-3E49-4E07-BF69-1FC77C0B564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CB0216-2B5E-4321-AEFE-BFF307714684}" type="datetimeFigureOut">
              <a:rPr lang="ru-RU" smtClean="0"/>
              <a:pPr/>
              <a:t>12.04.2021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4AAEC2E-3E49-4E07-BF69-1FC77C0B564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B0216-2B5E-4321-AEFE-BFF307714684}" type="datetimeFigureOut">
              <a:rPr lang="ru-RU" smtClean="0"/>
              <a:pPr/>
              <a:t>12.04.2021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AEC2E-3E49-4E07-BF69-1FC77C0B564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presentacii.ru/documents_2/cc52117f54a67b9de5113acc48b99fa7/img2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27" name="Rectangle 3"/>
          <p:cNvSpPr>
            <a:spLocks noChangeArrowheads="1"/>
          </p:cNvSpPr>
          <p:nvPr/>
        </p:nvSpPr>
        <p:spPr bwMode="auto">
          <a:xfrm>
            <a:off x="142844" y="142852"/>
            <a:ext cx="635798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4000" b="1" i="1" dirty="0">
                <a:solidFill>
                  <a:srgbClr val="00206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Сочинение сказок при помощи карт Проппа</a:t>
            </a:r>
            <a:endParaRPr kumimoji="0" lang="ru-RU" sz="4000" b="1" i="1" u="none" strike="noStrike" cap="none" normalizeH="0" baseline="0" dirty="0">
              <a:ln>
                <a:noFill/>
              </a:ln>
              <a:solidFill>
                <a:srgbClr val="002060"/>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3200" b="1" i="1" dirty="0">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p:txBody>
      </p:sp>
      <p:sp>
        <p:nvSpPr>
          <p:cNvPr id="3" name="Прямоугольник 2">
            <a:extLst>
              <a:ext uri="{FF2B5EF4-FFF2-40B4-BE49-F238E27FC236}">
                <a16:creationId xmlns:a16="http://schemas.microsoft.com/office/drawing/2014/main" id="{B369E9C2-C9A3-432A-9CA0-C09887AD4528}"/>
              </a:ext>
            </a:extLst>
          </p:cNvPr>
          <p:cNvSpPr/>
          <p:nvPr/>
        </p:nvSpPr>
        <p:spPr>
          <a:xfrm>
            <a:off x="4788024" y="6165304"/>
            <a:ext cx="1900137" cy="400110"/>
          </a:xfrm>
          <a:prstGeom prst="rect">
            <a:avLst/>
          </a:prstGeom>
          <a:noFill/>
        </p:spPr>
        <p:txBody>
          <a:bodyPr wrap="none" lIns="91440" tIns="45720" rIns="91440" bIns="45720">
            <a:spAutoFit/>
          </a:bodyPr>
          <a:lstStyle/>
          <a:p>
            <a:pPr algn="ctr"/>
            <a:r>
              <a:rPr lang="ru-RU" sz="2000" b="1" dirty="0">
                <a:ln w="0"/>
                <a:effectLst>
                  <a:outerShdw blurRad="38100" dist="19050" dir="2700000" algn="tl" rotWithShape="0">
                    <a:schemeClr val="dk1">
                      <a:alpha val="40000"/>
                    </a:schemeClr>
                  </a:outerShdw>
                </a:effectLst>
              </a:rPr>
              <a:t>Ларионова Е.А.</a:t>
            </a:r>
            <a:endParaRPr lang="ru-RU" sz="2000" b="1" cap="none" spc="0" dirty="0">
              <a:ln w="0"/>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avatars.mds.yandex.net/get-pdb/1683100/abb2cdfd-0dba-4164-add6-5067ad342fb0/s1200?webp=false"/>
          <p:cNvPicPr>
            <a:picLocks noChangeAspect="1" noChangeArrowheads="1"/>
          </p:cNvPicPr>
          <p:nvPr/>
        </p:nvPicPr>
        <p:blipFill>
          <a:blip r:embed="rId2"/>
          <a:srcRect t="1124" r="8642" b="2031"/>
          <a:stretch>
            <a:fillRect/>
          </a:stretch>
        </p:blipFill>
        <p:spPr bwMode="auto">
          <a:xfrm>
            <a:off x="-1" y="4762"/>
            <a:ext cx="5516371" cy="6853238"/>
          </a:xfrm>
          <a:prstGeom prst="rect">
            <a:avLst/>
          </a:prstGeom>
          <a:noFill/>
        </p:spPr>
      </p:pic>
      <p:sp>
        <p:nvSpPr>
          <p:cNvPr id="24580" name="AutoShape 4"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2" name="AutoShape 6" descr="https://mmedia.ozone.ru/multimedia/10126148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2357422" y="285728"/>
            <a:ext cx="6643734" cy="6432530"/>
          </a:xfrm>
          <a:prstGeom prst="rect">
            <a:avLst/>
          </a:prstGeom>
        </p:spPr>
        <p:txBody>
          <a:bodyPr wrap="square">
            <a:spAutoFit/>
          </a:bodyPr>
          <a:lstStyle/>
          <a:p>
            <a:pPr algn="ctr"/>
            <a:r>
              <a:rPr lang="ru-RU" sz="2400" b="1" i="1" dirty="0">
                <a:solidFill>
                  <a:srgbClr val="C00000"/>
                </a:solidFill>
                <a:latin typeface="Times New Roman" panose="02020603050405020304" pitchFamily="18" charset="0"/>
                <a:cs typeface="Times New Roman" panose="02020603050405020304" pitchFamily="18" charset="0"/>
              </a:rPr>
              <a:t>Последовательность знакомства детей с картами Проппа</a:t>
            </a:r>
          </a:p>
          <a:p>
            <a:pPr algn="ctr"/>
            <a:endParaRPr lang="ru-RU" sz="2800" b="1" i="1" dirty="0">
              <a:solidFill>
                <a:srgbClr val="C00000"/>
              </a:solidFill>
              <a:latin typeface="Times New Roman" panose="02020603050405020304" pitchFamily="18" charset="0"/>
              <a:cs typeface="Times New Roman" panose="02020603050405020304" pitchFamily="18" charset="0"/>
            </a:endParaRPr>
          </a:p>
          <a:p>
            <a:r>
              <a:rPr lang="ru-RU" sz="2400" b="1" dirty="0">
                <a:solidFill>
                  <a:srgbClr val="C00000"/>
                </a:solidFill>
                <a:latin typeface="Times New Roman" panose="02020603050405020304" pitchFamily="18" charset="0"/>
                <a:cs typeface="Times New Roman" panose="02020603050405020304" pitchFamily="18" charset="0"/>
              </a:rPr>
              <a:t>1. </a:t>
            </a:r>
            <a:r>
              <a:rPr lang="ru-RU" sz="2400" b="1" dirty="0">
                <a:latin typeface="Times New Roman" panose="02020603050405020304" pitchFamily="18" charset="0"/>
                <a:cs typeface="Times New Roman" panose="02020603050405020304" pitchFamily="18" charset="0"/>
              </a:rPr>
              <a:t>Изготовление карт</a:t>
            </a:r>
            <a:r>
              <a:rPr lang="ru-RU" sz="2400" dirty="0">
                <a:latin typeface="Times New Roman" panose="02020603050405020304" pitchFamily="18" charset="0"/>
                <a:cs typeface="Times New Roman" panose="02020603050405020304" pitchFamily="18" charset="0"/>
              </a:rPr>
              <a:t>. </a:t>
            </a:r>
          </a:p>
          <a:p>
            <a:pPr>
              <a:buFontTx/>
              <a:buChar char="-"/>
            </a:pPr>
            <a:endParaRPr lang="ru-RU" sz="2400" b="1" dirty="0">
              <a:latin typeface="Times New Roman" panose="02020603050405020304" pitchFamily="18" charset="0"/>
              <a:cs typeface="Times New Roman" panose="02020603050405020304" pitchFamily="18" charset="0"/>
            </a:endParaRPr>
          </a:p>
          <a:p>
            <a:pPr>
              <a:buFontTx/>
              <a:buChar char="-"/>
            </a:pPr>
            <a:endParaRPr lang="ru-RU" sz="2400" b="1" dirty="0">
              <a:latin typeface="Times New Roman" panose="02020603050405020304" pitchFamily="18" charset="0"/>
              <a:cs typeface="Times New Roman" panose="02020603050405020304" pitchFamily="18" charset="0"/>
            </a:endParaRPr>
          </a:p>
          <a:p>
            <a:pPr>
              <a:buFontTx/>
              <a:buChar char="-"/>
            </a:pPr>
            <a:endParaRPr lang="ru-RU" sz="2400" b="1" dirty="0">
              <a:latin typeface="Times New Roman" panose="02020603050405020304" pitchFamily="18" charset="0"/>
              <a:cs typeface="Times New Roman" panose="02020603050405020304" pitchFamily="18" charset="0"/>
            </a:endParaRPr>
          </a:p>
          <a:p>
            <a:pPr>
              <a:buFontTx/>
              <a:buChar char="-"/>
            </a:pPr>
            <a:endParaRPr lang="ru-RU" sz="2400" b="1" dirty="0">
              <a:latin typeface="Times New Roman" panose="02020603050405020304" pitchFamily="18" charset="0"/>
              <a:cs typeface="Times New Roman" panose="02020603050405020304" pitchFamily="18" charset="0"/>
            </a:endParaRPr>
          </a:p>
          <a:p>
            <a:pPr>
              <a:buFontTx/>
              <a:buChar char="-"/>
            </a:pPr>
            <a:endParaRPr lang="ru-RU" sz="2400" b="1" dirty="0">
              <a:latin typeface="Times New Roman" panose="02020603050405020304" pitchFamily="18" charset="0"/>
              <a:cs typeface="Times New Roman" panose="02020603050405020304" pitchFamily="18" charset="0"/>
            </a:endParaRPr>
          </a:p>
          <a:p>
            <a:pPr>
              <a:buFontTx/>
              <a:buChar char="-"/>
            </a:pPr>
            <a:endParaRPr lang="ru-RU" sz="2400" b="1" dirty="0">
              <a:latin typeface="Times New Roman" panose="02020603050405020304" pitchFamily="18" charset="0"/>
              <a:cs typeface="Times New Roman" panose="02020603050405020304" pitchFamily="18" charset="0"/>
            </a:endParaRPr>
          </a:p>
          <a:p>
            <a:pPr>
              <a:buFontTx/>
              <a:buChar char="-"/>
            </a:pPr>
            <a:endParaRPr lang="ru-RU" sz="2400" b="1" dirty="0">
              <a:latin typeface="Times New Roman" panose="02020603050405020304" pitchFamily="18" charset="0"/>
              <a:cs typeface="Times New Roman" panose="02020603050405020304" pitchFamily="18" charset="0"/>
            </a:endParaRPr>
          </a:p>
          <a:p>
            <a:pPr>
              <a:buFontTx/>
              <a:buChar char="-"/>
            </a:pPr>
            <a:endParaRPr lang="ru-RU" sz="2400" b="1" dirty="0">
              <a:latin typeface="Times New Roman" panose="02020603050405020304" pitchFamily="18" charset="0"/>
              <a:cs typeface="Times New Roman" panose="02020603050405020304" pitchFamily="18" charset="0"/>
            </a:endParaRPr>
          </a:p>
          <a:p>
            <a:pPr>
              <a:buFontTx/>
              <a:buChar char="-"/>
            </a:pPr>
            <a:endParaRPr lang="ru-RU" sz="2400" b="1" dirty="0">
              <a:latin typeface="Times New Roman" panose="02020603050405020304" pitchFamily="18" charset="0"/>
              <a:cs typeface="Times New Roman" panose="02020603050405020304" pitchFamily="18" charset="0"/>
            </a:endParaRPr>
          </a:p>
          <a:p>
            <a:pPr>
              <a:buFontTx/>
              <a:buChar char="-"/>
            </a:pPr>
            <a:endParaRPr lang="ru-RU" sz="2400" b="1" dirty="0">
              <a:latin typeface="Times New Roman" panose="02020603050405020304" pitchFamily="18" charset="0"/>
              <a:cs typeface="Times New Roman" panose="02020603050405020304" pitchFamily="18" charset="0"/>
            </a:endParaRPr>
          </a:p>
          <a:p>
            <a:endParaRPr lang="ru-RU" sz="2400" b="1" dirty="0">
              <a:solidFill>
                <a:srgbClr val="C00000"/>
              </a:solidFill>
              <a:latin typeface="Times New Roman" panose="02020603050405020304" pitchFamily="18" charset="0"/>
              <a:cs typeface="Times New Roman" panose="02020603050405020304" pitchFamily="18" charset="0"/>
            </a:endParaRPr>
          </a:p>
          <a:p>
            <a:endParaRPr lang="ru-RU" sz="2400" b="1" dirty="0">
              <a:solidFill>
                <a:srgbClr val="C00000"/>
              </a:solidFill>
              <a:latin typeface="Times New Roman" panose="02020603050405020304" pitchFamily="18" charset="0"/>
              <a:cs typeface="Times New Roman" panose="02020603050405020304" pitchFamily="18" charset="0"/>
            </a:endParaRPr>
          </a:p>
          <a:p>
            <a:r>
              <a:rPr lang="ru-RU" sz="2400" b="1" dirty="0">
                <a:solidFill>
                  <a:srgbClr val="C00000"/>
                </a:solidFill>
                <a:latin typeface="Times New Roman" panose="02020603050405020304" pitchFamily="18" charset="0"/>
                <a:cs typeface="Times New Roman" panose="02020603050405020304" pitchFamily="18" charset="0"/>
              </a:rPr>
              <a:t>2. </a:t>
            </a:r>
            <a:r>
              <a:rPr lang="ru-RU" sz="2400" b="1" dirty="0">
                <a:latin typeface="Times New Roman" panose="02020603050405020304" pitchFamily="18" charset="0"/>
                <a:cs typeface="Times New Roman" panose="02020603050405020304" pitchFamily="18" charset="0"/>
              </a:rPr>
              <a:t>Воспроизведение знакомой сказки</a:t>
            </a:r>
            <a:r>
              <a:rPr lang="ru-RU" sz="2400" dirty="0">
                <a:latin typeface="Times New Roman" panose="02020603050405020304" pitchFamily="18" charset="0"/>
                <a:cs typeface="Times New Roman" panose="02020603050405020304" pitchFamily="18" charset="0"/>
              </a:rPr>
              <a:t>.</a:t>
            </a:r>
            <a:endParaRPr lang="ru-RU"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9" name="Picture 1" descr="C:\Users\Родители\Desktop\IMG_20181029_135607.jpg"/>
          <p:cNvPicPr>
            <a:picLocks noChangeAspect="1" noChangeArrowheads="1"/>
          </p:cNvPicPr>
          <p:nvPr/>
        </p:nvPicPr>
        <p:blipFill>
          <a:blip r:embed="rId3" cstate="print"/>
          <a:srcRect/>
          <a:stretch>
            <a:fillRect/>
          </a:stretch>
        </p:blipFill>
        <p:spPr bwMode="auto">
          <a:xfrm>
            <a:off x="3071802" y="2071678"/>
            <a:ext cx="5330987" cy="4000528"/>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s://ds04.infourok.ru/uploads/ex/0f4b/000bf62a-c3850fe9/img24.jpg"/>
          <p:cNvPicPr/>
          <p:nvPr/>
        </p:nvPicPr>
        <p:blipFill>
          <a:blip r:embed="rId2"/>
          <a:srcRect l="888" t="22841" r="8507" b="7113"/>
          <a:stretch>
            <a:fillRect/>
          </a:stretch>
        </p:blipFill>
        <p:spPr bwMode="auto">
          <a:xfrm>
            <a:off x="714348" y="1857364"/>
            <a:ext cx="7786742" cy="444819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000100" y="1199255"/>
            <a:ext cx="7215238" cy="584775"/>
          </a:xfrm>
          <a:prstGeom prst="rect">
            <a:avLst/>
          </a:prstGeom>
          <a:noFill/>
        </p:spPr>
        <p:txBody>
          <a:bodyPr wrap="square" rtlCol="0">
            <a:spAutoFit/>
          </a:bodyPr>
          <a:lstStyle/>
          <a:p>
            <a:pPr algn="ctr"/>
            <a:r>
              <a:rPr lang="ru-RU" sz="3200" b="1" i="1" dirty="0">
                <a:solidFill>
                  <a:srgbClr val="0070C0"/>
                </a:solidFill>
                <a:latin typeface="Times New Roman" panose="02020603050405020304" pitchFamily="18" charset="0"/>
                <a:cs typeface="Times New Roman" panose="02020603050405020304" pitchFamily="18" charset="0"/>
              </a:rPr>
              <a:t>Сказка «Кот, петух и лиса»</a:t>
            </a:r>
          </a:p>
        </p:txBody>
      </p:sp>
      <p:sp>
        <p:nvSpPr>
          <p:cNvPr id="7" name="Прямоугольник 6"/>
          <p:cNvSpPr/>
          <p:nvPr/>
        </p:nvSpPr>
        <p:spPr>
          <a:xfrm>
            <a:off x="285720" y="214290"/>
            <a:ext cx="8572560" cy="830997"/>
          </a:xfrm>
          <a:prstGeom prst="rect">
            <a:avLst/>
          </a:prstGeom>
        </p:spPr>
        <p:txBody>
          <a:bodyPr wrap="square">
            <a:spAutoFit/>
          </a:bodyPr>
          <a:lstStyle/>
          <a:p>
            <a:r>
              <a:rPr lang="ru-RU" sz="2400" b="1" dirty="0">
                <a:solidFill>
                  <a:srgbClr val="CC3300"/>
                </a:solidFill>
                <a:latin typeface="Times New Roman" panose="02020603050405020304" pitchFamily="18" charset="0"/>
                <a:cs typeface="Times New Roman" panose="02020603050405020304" pitchFamily="18" charset="0"/>
              </a:rPr>
              <a:t>3.</a:t>
            </a:r>
            <a:r>
              <a:rPr lang="ru-RU" sz="2400" dirty="0">
                <a:latin typeface="Times New Roman" panose="02020603050405020304" pitchFamily="18" charset="0"/>
                <a:cs typeface="Times New Roman" panose="02020603050405020304" pitchFamily="18" charset="0"/>
              </a:rPr>
              <a:t> Совместный поиск и нахождение обозначенных на картах функций в новых сказках</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0897"/>
            <a:ext cx="8229600" cy="3214710"/>
          </a:xfrm>
        </p:spPr>
        <p:txBody>
          <a:bodyPr>
            <a:normAutofit fontScale="92500" lnSpcReduction="10000"/>
          </a:bodyPr>
          <a:lstStyle/>
          <a:p>
            <a:pPr>
              <a:buNone/>
            </a:pPr>
            <a:r>
              <a:rPr lang="ru-RU" b="1" dirty="0">
                <a:solidFill>
                  <a:srgbClr val="CC3300"/>
                </a:solidFill>
                <a:latin typeface="Times New Roman" panose="02020603050405020304" pitchFamily="18" charset="0"/>
                <a:cs typeface="Times New Roman" panose="02020603050405020304" pitchFamily="18" charset="0"/>
              </a:rPr>
              <a:t>4. </a:t>
            </a:r>
            <a:r>
              <a:rPr lang="ru-RU" dirty="0">
                <a:latin typeface="Times New Roman" panose="02020603050405020304" pitchFamily="18" charset="0"/>
                <a:cs typeface="Times New Roman" panose="02020603050405020304" pitchFamily="18" charset="0"/>
              </a:rPr>
              <a:t>Самостоятельный поиск функций детьми на материале знакомых, затем новых сказок. </a:t>
            </a:r>
          </a:p>
          <a:p>
            <a:pPr>
              <a:buNone/>
            </a:pPr>
            <a:r>
              <a:rPr lang="ru-RU" b="1" dirty="0">
                <a:solidFill>
                  <a:srgbClr val="CC3300"/>
                </a:solidFill>
                <a:latin typeface="Times New Roman" panose="02020603050405020304" pitchFamily="18" charset="0"/>
                <a:cs typeface="Times New Roman" panose="02020603050405020304" pitchFamily="18" charset="0"/>
              </a:rPr>
              <a:t>5. </a:t>
            </a:r>
            <a:r>
              <a:rPr lang="ru-RU" dirty="0">
                <a:latin typeface="Times New Roman" panose="02020603050405020304" pitchFamily="18" charset="0"/>
                <a:cs typeface="Times New Roman" panose="02020603050405020304" pitchFamily="18" charset="0"/>
              </a:rPr>
              <a:t>Целостное освоение сказочных функций </a:t>
            </a:r>
            <a:r>
              <a:rPr lang="ru-RU" i="1" dirty="0">
                <a:latin typeface="Times New Roman" panose="02020603050405020304" pitchFamily="18" charset="0"/>
                <a:cs typeface="Times New Roman" panose="02020603050405020304" pitchFamily="18" charset="0"/>
              </a:rPr>
              <a:t>(используется весь комплект карт)</a:t>
            </a:r>
            <a:r>
              <a:rPr lang="ru-RU" dirty="0">
                <a:latin typeface="Times New Roman" panose="02020603050405020304" pitchFamily="18" charset="0"/>
                <a:cs typeface="Times New Roman" panose="02020603050405020304" pitchFamily="18" charset="0"/>
              </a:rPr>
              <a:t>.</a:t>
            </a:r>
          </a:p>
          <a:p>
            <a:pPr>
              <a:buNone/>
            </a:pPr>
            <a:r>
              <a:rPr lang="ru-RU" b="1" dirty="0">
                <a:solidFill>
                  <a:srgbClr val="CC3300"/>
                </a:solidFill>
                <a:latin typeface="Times New Roman" panose="02020603050405020304" pitchFamily="18" charset="0"/>
                <a:cs typeface="Times New Roman" panose="02020603050405020304" pitchFamily="18" charset="0"/>
              </a:rPr>
              <a:t>6. </a:t>
            </a:r>
            <a:r>
              <a:rPr lang="ru-RU" dirty="0">
                <a:latin typeface="Times New Roman" panose="02020603050405020304" pitchFamily="18" charset="0"/>
                <a:cs typeface="Times New Roman" panose="02020603050405020304" pitchFamily="18" charset="0"/>
              </a:rPr>
              <a:t>Сочинение сказок (сначала коллективно и используя ограниченный набор карт, постепенно добавляя по 3 - 4 карты).</a:t>
            </a:r>
          </a:p>
          <a:p>
            <a:endParaRPr lang="ru-RU" dirty="0"/>
          </a:p>
        </p:txBody>
      </p:sp>
      <p:pic>
        <p:nvPicPr>
          <p:cNvPr id="4" name="Рисунок 3">
            <a:extLst>
              <a:ext uri="{FF2B5EF4-FFF2-40B4-BE49-F238E27FC236}">
                <a16:creationId xmlns:a16="http://schemas.microsoft.com/office/drawing/2014/main" id="{765C9B9F-B5CE-47A2-8C2C-C5E22E6D8D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944" y="3414290"/>
            <a:ext cx="3275856" cy="3429000"/>
          </a:xfrm>
          <a:prstGeom prst="rect">
            <a:avLst/>
          </a:prstGeom>
        </p:spPr>
      </p:pic>
      <p:pic>
        <p:nvPicPr>
          <p:cNvPr id="5" name="Рисунок 4">
            <a:extLst>
              <a:ext uri="{FF2B5EF4-FFF2-40B4-BE49-F238E27FC236}">
                <a16:creationId xmlns:a16="http://schemas.microsoft.com/office/drawing/2014/main" id="{D37E3988-100D-483F-98BB-B586DD8F51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303" y="3521434"/>
            <a:ext cx="4186333" cy="321471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213BDEC-6675-482B-B060-96F04BE817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10344"/>
            <a:ext cx="8604448" cy="6237312"/>
          </a:xfrm>
          <a:prstGeom prst="rect">
            <a:avLst/>
          </a:prstGeom>
        </p:spPr>
      </p:pic>
    </p:spTree>
    <p:extLst>
      <p:ext uri="{BB962C8B-B14F-4D97-AF65-F5344CB8AC3E}">
        <p14:creationId xmlns:p14="http://schemas.microsoft.com/office/powerpoint/2010/main" val="311717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1A6682D-26B5-4E09-80D3-839A93D8A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08" y="238336"/>
            <a:ext cx="8856984" cy="6381328"/>
          </a:xfrm>
          <a:prstGeom prst="rect">
            <a:avLst/>
          </a:prstGeom>
        </p:spPr>
      </p:pic>
    </p:spTree>
    <p:extLst>
      <p:ext uri="{BB962C8B-B14F-4D97-AF65-F5344CB8AC3E}">
        <p14:creationId xmlns:p14="http://schemas.microsoft.com/office/powerpoint/2010/main" val="428848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A6309DE-C9CC-430D-8EC8-9E158BE341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4608512" cy="4248472"/>
          </a:xfrm>
          <a:prstGeom prst="rect">
            <a:avLst/>
          </a:prstGeom>
        </p:spPr>
      </p:pic>
      <p:pic>
        <p:nvPicPr>
          <p:cNvPr id="3" name="Рисунок 2">
            <a:extLst>
              <a:ext uri="{FF2B5EF4-FFF2-40B4-BE49-F238E27FC236}">
                <a16:creationId xmlns:a16="http://schemas.microsoft.com/office/drawing/2014/main" id="{7EBED5AF-9004-4DA9-9DD5-B8EC4BDFD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780928"/>
            <a:ext cx="4176464" cy="4176464"/>
          </a:xfrm>
          <a:prstGeom prst="rect">
            <a:avLst/>
          </a:prstGeom>
        </p:spPr>
      </p:pic>
    </p:spTree>
    <p:extLst>
      <p:ext uri="{BB962C8B-B14F-4D97-AF65-F5344CB8AC3E}">
        <p14:creationId xmlns:p14="http://schemas.microsoft.com/office/powerpoint/2010/main" val="1751143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A0B8080-59E6-421E-88CB-192AA81B9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162" y="202332"/>
            <a:ext cx="8315676" cy="6453336"/>
          </a:xfrm>
          <a:prstGeom prst="rect">
            <a:avLst/>
          </a:prstGeom>
        </p:spPr>
      </p:pic>
    </p:spTree>
    <p:extLst>
      <p:ext uri="{BB962C8B-B14F-4D97-AF65-F5344CB8AC3E}">
        <p14:creationId xmlns:p14="http://schemas.microsoft.com/office/powerpoint/2010/main" val="2895789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ramki-photoshop.ru/detskie/ramka-detskaya-74.png"/>
          <p:cNvPicPr>
            <a:picLocks noChangeAspect="1" noChangeArrowheads="1"/>
          </p:cNvPicPr>
          <p:nvPr/>
        </p:nvPicPr>
        <p:blipFill>
          <a:blip r:embed="rId2" cstate="print"/>
          <a:srcRect/>
          <a:stretch>
            <a:fillRect/>
          </a:stretch>
        </p:blipFill>
        <p:spPr bwMode="auto">
          <a:xfrm>
            <a:off x="214282" y="142852"/>
            <a:ext cx="8715436" cy="6482914"/>
          </a:xfrm>
          <a:prstGeom prst="rect">
            <a:avLst/>
          </a:prstGeom>
          <a:noFill/>
        </p:spPr>
      </p:pic>
      <p:sp>
        <p:nvSpPr>
          <p:cNvPr id="9" name="TextBox 8"/>
          <p:cNvSpPr txBox="1"/>
          <p:nvPr/>
        </p:nvSpPr>
        <p:spPr>
          <a:xfrm>
            <a:off x="571472" y="642918"/>
            <a:ext cx="5357850" cy="369332"/>
          </a:xfrm>
          <a:prstGeom prst="rect">
            <a:avLst/>
          </a:prstGeom>
          <a:noFill/>
        </p:spPr>
        <p:txBody>
          <a:bodyPr wrap="square" rtlCol="0">
            <a:spAutoFit/>
          </a:bodyPr>
          <a:lstStyle/>
          <a:p>
            <a:endParaRPr lang="ru-RU" dirty="0"/>
          </a:p>
        </p:txBody>
      </p:sp>
      <p:sp>
        <p:nvSpPr>
          <p:cNvPr id="11" name="TextBox 10"/>
          <p:cNvSpPr txBox="1"/>
          <p:nvPr/>
        </p:nvSpPr>
        <p:spPr>
          <a:xfrm>
            <a:off x="214282" y="428604"/>
            <a:ext cx="6000792" cy="4524315"/>
          </a:xfrm>
          <a:prstGeom prst="rect">
            <a:avLst/>
          </a:prstGeom>
          <a:noFill/>
        </p:spPr>
        <p:txBody>
          <a:bodyPr wrap="square" rtlCol="0">
            <a:spAutoFit/>
          </a:bodyPr>
          <a:lstStyle/>
          <a:p>
            <a:pPr algn="ctr"/>
            <a:r>
              <a:rPr lang="ru-RU" sz="2400" u="sng" dirty="0">
                <a:solidFill>
                  <a:srgbClr val="C00000"/>
                </a:solidFill>
                <a:latin typeface="Times New Roman" panose="02020603050405020304" pitchFamily="18" charset="0"/>
                <a:cs typeface="Times New Roman" panose="02020603050405020304" pitchFamily="18" charset="0"/>
              </a:rPr>
              <a:t>Результат</a:t>
            </a:r>
            <a:r>
              <a:rPr lang="ru-RU" sz="2400" dirty="0">
                <a:solidFill>
                  <a:srgbClr val="C00000"/>
                </a:solidFill>
                <a:latin typeface="Times New Roman" panose="02020603050405020304" pitchFamily="18" charset="0"/>
                <a:cs typeface="Times New Roman" panose="02020603050405020304" pitchFamily="18" charset="0"/>
              </a:rPr>
              <a:t>:</a:t>
            </a:r>
          </a:p>
          <a:p>
            <a:r>
              <a:rPr lang="ru-RU" sz="2400" dirty="0">
                <a:solidFill>
                  <a:schemeClr val="accent6">
                    <a:lumMod val="50000"/>
                  </a:schemeClr>
                </a:solidFill>
                <a:latin typeface="Times New Roman" panose="02020603050405020304" pitchFamily="18" charset="0"/>
                <a:cs typeface="Times New Roman" panose="02020603050405020304" pitchFamily="18" charset="0"/>
              </a:rPr>
              <a:t>– умение определять жанр произведения;</a:t>
            </a:r>
          </a:p>
          <a:p>
            <a:r>
              <a:rPr lang="ru-RU" sz="2400" dirty="0">
                <a:solidFill>
                  <a:schemeClr val="accent6">
                    <a:lumMod val="50000"/>
                  </a:schemeClr>
                </a:solidFill>
                <a:latin typeface="Times New Roman" panose="02020603050405020304" pitchFamily="18" charset="0"/>
                <a:cs typeface="Times New Roman" panose="02020603050405020304" pitchFamily="18" charset="0"/>
              </a:rPr>
              <a:t>– запоминать последовательность событий;</a:t>
            </a:r>
          </a:p>
          <a:p>
            <a:r>
              <a:rPr lang="ru-RU" sz="2400" dirty="0">
                <a:solidFill>
                  <a:schemeClr val="accent6">
                    <a:lumMod val="50000"/>
                  </a:schemeClr>
                </a:solidFill>
                <a:latin typeface="Times New Roman" panose="02020603050405020304" pitchFamily="18" charset="0"/>
                <a:cs typeface="Times New Roman" panose="02020603050405020304" pitchFamily="18" charset="0"/>
              </a:rPr>
              <a:t>– выделять основное содержание</a:t>
            </a:r>
          </a:p>
          <a:p>
            <a:r>
              <a:rPr lang="ru-RU" sz="2400" dirty="0">
                <a:solidFill>
                  <a:schemeClr val="accent6">
                    <a:lumMod val="50000"/>
                  </a:schemeClr>
                </a:solidFill>
                <a:latin typeface="Times New Roman" panose="02020603050405020304" pitchFamily="18" charset="0"/>
                <a:cs typeface="Times New Roman" panose="02020603050405020304" pitchFamily="18" charset="0"/>
              </a:rPr>
              <a:t>сказки;</a:t>
            </a:r>
          </a:p>
          <a:p>
            <a:r>
              <a:rPr lang="ru-RU" sz="2400" dirty="0">
                <a:solidFill>
                  <a:schemeClr val="accent6">
                    <a:lumMod val="50000"/>
                  </a:schemeClr>
                </a:solidFill>
                <a:latin typeface="Times New Roman" panose="02020603050405020304" pitchFamily="18" charset="0"/>
                <a:cs typeface="Times New Roman" panose="02020603050405020304" pitchFamily="18" charset="0"/>
              </a:rPr>
              <a:t>– выстраивать схему содержания,</a:t>
            </a:r>
          </a:p>
          <a:p>
            <a:r>
              <a:rPr lang="ru-RU" sz="2400" dirty="0">
                <a:solidFill>
                  <a:schemeClr val="accent6">
                    <a:lumMod val="50000"/>
                  </a:schemeClr>
                </a:solidFill>
                <a:latin typeface="Times New Roman" panose="02020603050405020304" pitchFamily="18" charset="0"/>
                <a:cs typeface="Times New Roman" panose="02020603050405020304" pitchFamily="18" charset="0"/>
              </a:rPr>
              <a:t>опираясь на </a:t>
            </a:r>
            <a:r>
              <a:rPr lang="ru-RU" sz="2400" b="1" dirty="0">
                <a:solidFill>
                  <a:schemeClr val="accent6">
                    <a:lumMod val="50000"/>
                  </a:schemeClr>
                </a:solidFill>
                <a:latin typeface="Times New Roman" panose="02020603050405020304" pitchFamily="18" charset="0"/>
                <a:cs typeface="Times New Roman" panose="02020603050405020304" pitchFamily="18" charset="0"/>
              </a:rPr>
              <a:t>карты Проппа</a:t>
            </a:r>
            <a:r>
              <a:rPr lang="ru-RU" sz="2400" dirty="0">
                <a:solidFill>
                  <a:schemeClr val="accent6">
                    <a:lumMod val="50000"/>
                  </a:schemeClr>
                </a:solidFill>
                <a:latin typeface="Times New Roman" panose="02020603050405020304" pitchFamily="18" charset="0"/>
                <a:cs typeface="Times New Roman" panose="02020603050405020304" pitchFamily="18" charset="0"/>
              </a:rPr>
              <a:t>;</a:t>
            </a:r>
          </a:p>
          <a:p>
            <a:r>
              <a:rPr lang="ru-RU" sz="2400" dirty="0">
                <a:solidFill>
                  <a:schemeClr val="accent6">
                    <a:lumMod val="50000"/>
                  </a:schemeClr>
                </a:solidFill>
                <a:latin typeface="Times New Roman" panose="02020603050405020304" pitchFamily="18" charset="0"/>
                <a:cs typeface="Times New Roman" panose="02020603050405020304" pitchFamily="18" charset="0"/>
              </a:rPr>
              <a:t>– пересказывать знакомые и сочинять новые сказки</a:t>
            </a:r>
          </a:p>
          <a:p>
            <a:r>
              <a:rPr lang="ru-RU" sz="2400" dirty="0">
                <a:solidFill>
                  <a:schemeClr val="accent6">
                    <a:lumMod val="50000"/>
                  </a:schemeClr>
                </a:solidFill>
                <a:latin typeface="Times New Roman" panose="02020603050405020304" pitchFamily="18" charset="0"/>
                <a:cs typeface="Times New Roman" panose="02020603050405020304" pitchFamily="18" charset="0"/>
              </a:rPr>
              <a:t>– чувствовать красоту и образность</a:t>
            </a:r>
          </a:p>
          <a:p>
            <a:r>
              <a:rPr lang="ru-RU" sz="2400" dirty="0">
                <a:solidFill>
                  <a:schemeClr val="accent6">
                    <a:lumMod val="50000"/>
                  </a:schemeClr>
                </a:solidFill>
                <a:latin typeface="Times New Roman" panose="02020603050405020304" pitchFamily="18" charset="0"/>
                <a:cs typeface="Times New Roman" panose="02020603050405020304" pitchFamily="18" charset="0"/>
              </a:rPr>
              <a:t>родного языка.</a:t>
            </a:r>
          </a:p>
          <a:p>
            <a:r>
              <a:rPr lang="ru-RU" sz="2400" dirty="0">
                <a:solidFill>
                  <a:schemeClr val="accent6">
                    <a:lumMod val="50000"/>
                  </a:schemeClr>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presentacii.ru/documents_2/cc52117f54a67b9de5113acc48b99fa7/img2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27" name="Rectangle 3"/>
          <p:cNvSpPr>
            <a:spLocks noChangeArrowheads="1"/>
          </p:cNvSpPr>
          <p:nvPr/>
        </p:nvSpPr>
        <p:spPr bwMode="auto">
          <a:xfrm>
            <a:off x="142844" y="642918"/>
            <a:ext cx="635798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4000" b="1" i="1" dirty="0">
                <a:solidFill>
                  <a:srgbClr val="00206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Спасибо за внимание!</a:t>
            </a:r>
            <a:endParaRPr kumimoji="0" lang="ru-RU" sz="4000" b="1" i="1" u="none" strike="noStrike" cap="none" normalizeH="0" baseline="0" dirty="0">
              <a:ln>
                <a:noFill/>
              </a:ln>
              <a:solidFill>
                <a:srgbClr val="002060"/>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3200" b="1" i="1" dirty="0">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avatars.mds.yandex.net/get-pdb/1683100/abb2cdfd-0dba-4164-add6-5067ad342fb0/s1200?webp=false"/>
          <p:cNvPicPr>
            <a:picLocks noChangeAspect="1" noChangeArrowheads="1"/>
          </p:cNvPicPr>
          <p:nvPr/>
        </p:nvPicPr>
        <p:blipFill>
          <a:blip r:embed="rId2"/>
          <a:srcRect t="1124" r="8642" b="2031"/>
          <a:stretch>
            <a:fillRect/>
          </a:stretch>
        </p:blipFill>
        <p:spPr bwMode="auto">
          <a:xfrm>
            <a:off x="-1" y="4762"/>
            <a:ext cx="5516371" cy="6853238"/>
          </a:xfrm>
          <a:prstGeom prst="rect">
            <a:avLst/>
          </a:prstGeom>
          <a:noFill/>
        </p:spPr>
      </p:pic>
      <p:sp>
        <p:nvSpPr>
          <p:cNvPr id="7" name="TextBox 6"/>
          <p:cNvSpPr txBox="1"/>
          <p:nvPr/>
        </p:nvSpPr>
        <p:spPr>
          <a:xfrm>
            <a:off x="2571736" y="214290"/>
            <a:ext cx="6286544" cy="4247317"/>
          </a:xfrm>
          <a:prstGeom prst="rect">
            <a:avLst/>
          </a:prstGeom>
          <a:noFill/>
        </p:spPr>
        <p:txBody>
          <a:bodyPr wrap="square" rtlCol="0">
            <a:spAutoFit/>
          </a:bodyPr>
          <a:lstStyle/>
          <a:p>
            <a:r>
              <a:rPr lang="ru-RU" sz="2800" dirty="0">
                <a:solidFill>
                  <a:srgbClr val="002060"/>
                </a:solidFill>
                <a:latin typeface="Times New Roman" panose="02020603050405020304" pitchFamily="18" charset="0"/>
                <a:cs typeface="Times New Roman" panose="02020603050405020304" pitchFamily="18" charset="0"/>
              </a:rPr>
              <a:t>Развитие связной речи детей является одним из приоритетных направлений работы педагога. Обучение сочинению сказок, творческому рассказыванию  – важная составляющая этой деятельности, так как в процессе работы над творческим рассказыванием дети овладевают сложными формами связной речи. </a:t>
            </a:r>
          </a:p>
          <a:p>
            <a:endParaRPr lang="ru-RU" dirty="0"/>
          </a:p>
        </p:txBody>
      </p:sp>
      <p:sp>
        <p:nvSpPr>
          <p:cNvPr id="24580" name="AutoShape 4"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2" name="AutoShape 6" descr="https://mmedia.ozone.ru/multimedia/10126148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Picture 5"/>
          <p:cNvPicPr>
            <a:picLocks noChangeAspect="1" noChangeArrowheads="1"/>
          </p:cNvPicPr>
          <p:nvPr/>
        </p:nvPicPr>
        <p:blipFill>
          <a:blip r:embed="rId3" cstate="print"/>
          <a:srcRect/>
          <a:stretch>
            <a:fillRect/>
          </a:stretch>
        </p:blipFill>
        <p:spPr bwMode="auto">
          <a:xfrm>
            <a:off x="5500694" y="4143380"/>
            <a:ext cx="3133638" cy="253305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avatars.mds.yandex.net/get-pdb/1683100/abb2cdfd-0dba-4164-add6-5067ad342fb0/s1200?webp=false"/>
          <p:cNvPicPr>
            <a:picLocks noChangeAspect="1" noChangeArrowheads="1"/>
          </p:cNvPicPr>
          <p:nvPr/>
        </p:nvPicPr>
        <p:blipFill>
          <a:blip r:embed="rId2"/>
          <a:srcRect t="1124" r="8642" b="2031"/>
          <a:stretch>
            <a:fillRect/>
          </a:stretch>
        </p:blipFill>
        <p:spPr bwMode="auto">
          <a:xfrm>
            <a:off x="-1" y="4762"/>
            <a:ext cx="5516371" cy="6853238"/>
          </a:xfrm>
          <a:prstGeom prst="rect">
            <a:avLst/>
          </a:prstGeom>
          <a:noFill/>
        </p:spPr>
      </p:pic>
      <p:sp>
        <p:nvSpPr>
          <p:cNvPr id="2" name="Заголовок 1"/>
          <p:cNvSpPr>
            <a:spLocks noGrp="1"/>
          </p:cNvSpPr>
          <p:nvPr>
            <p:ph type="title"/>
          </p:nvPr>
        </p:nvSpPr>
        <p:spPr/>
        <p:txBody>
          <a:bodyPr/>
          <a:lstStyle/>
          <a:p>
            <a:r>
              <a:rPr lang="ru-RU" b="1" dirty="0">
                <a:solidFill>
                  <a:srgbClr val="C00000"/>
                </a:solidFill>
                <a:latin typeface="Times New Roman" panose="02020603050405020304" pitchFamily="18" charset="0"/>
                <a:cs typeface="Times New Roman" panose="02020603050405020304" pitchFamily="18" charset="0"/>
              </a:rPr>
              <a:t>В.Я. Пропп</a:t>
            </a:r>
          </a:p>
        </p:txBody>
      </p:sp>
      <p:sp>
        <p:nvSpPr>
          <p:cNvPr id="3" name="Содержимое 2"/>
          <p:cNvSpPr>
            <a:spLocks noGrp="1"/>
          </p:cNvSpPr>
          <p:nvPr>
            <p:ph idx="1"/>
          </p:nvPr>
        </p:nvSpPr>
        <p:spPr>
          <a:xfrm>
            <a:off x="2500298" y="1142984"/>
            <a:ext cx="6257940" cy="4000528"/>
          </a:xfrm>
        </p:spPr>
        <p:txBody>
          <a:bodyPr>
            <a:normAutofit fontScale="92500" lnSpcReduction="20000"/>
          </a:bodyPr>
          <a:lstStyle/>
          <a:p>
            <a:endParaRPr lang="ru-RU" dirty="0"/>
          </a:p>
          <a:p>
            <a:r>
              <a:rPr lang="ru-RU" sz="2800" dirty="0">
                <a:latin typeface="Times New Roman" panose="02020603050405020304" pitchFamily="18" charset="0"/>
                <a:cs typeface="Times New Roman" panose="02020603050405020304" pitchFamily="18" charset="0"/>
              </a:rPr>
              <a:t>Владимир Яковлевич Пропп (апрель 1895,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-август 1970) советский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филолог, фольклорист,                     профессор. Получил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мировое признание,</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является основоположником сравнительно-типологического метода в фольклористике, одним из создателей современной теории текста.</a:t>
            </a:r>
          </a:p>
        </p:txBody>
      </p:sp>
      <p:sp>
        <p:nvSpPr>
          <p:cNvPr id="23554" name="AutoShape 2" descr="https://botana.cc/prepod/_bloks/pic/wbukfse-0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AutoShape 2"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AutoShape 4"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60" name="Picture 8" descr="http://lomonosov-fund.ru/enc/file/?objectId=24710&amp;x=200&amp;y=200"/>
          <p:cNvPicPr>
            <a:picLocks noChangeAspect="1" noChangeArrowheads="1"/>
          </p:cNvPicPr>
          <p:nvPr/>
        </p:nvPicPr>
        <p:blipFill>
          <a:blip r:embed="rId3"/>
          <a:srcRect/>
          <a:stretch>
            <a:fillRect/>
          </a:stretch>
        </p:blipFill>
        <p:spPr bwMode="auto">
          <a:xfrm>
            <a:off x="6429388" y="214290"/>
            <a:ext cx="2357444" cy="3143258"/>
          </a:xfrm>
          <a:prstGeom prst="rect">
            <a:avLst/>
          </a:prstGeom>
          <a:noFill/>
        </p:spPr>
      </p:pic>
      <p:pic>
        <p:nvPicPr>
          <p:cNvPr id="23561" name="Picture 9"/>
          <p:cNvPicPr>
            <a:picLocks noChangeAspect="1" noChangeArrowheads="1"/>
          </p:cNvPicPr>
          <p:nvPr/>
        </p:nvPicPr>
        <p:blipFill>
          <a:blip r:embed="rId4"/>
          <a:srcRect/>
          <a:stretch>
            <a:fillRect/>
          </a:stretch>
        </p:blipFill>
        <p:spPr bwMode="auto">
          <a:xfrm>
            <a:off x="2643174" y="4929198"/>
            <a:ext cx="6296025" cy="17335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avatars.mds.yandex.net/get-pdb/1683100/abb2cdfd-0dba-4164-add6-5067ad342fb0/s1200?webp=false"/>
          <p:cNvPicPr>
            <a:picLocks noChangeAspect="1" noChangeArrowheads="1"/>
          </p:cNvPicPr>
          <p:nvPr/>
        </p:nvPicPr>
        <p:blipFill>
          <a:blip r:embed="rId2"/>
          <a:srcRect t="1124" r="8642" b="2031"/>
          <a:stretch>
            <a:fillRect/>
          </a:stretch>
        </p:blipFill>
        <p:spPr bwMode="auto">
          <a:xfrm>
            <a:off x="-1" y="4762"/>
            <a:ext cx="5516371" cy="6853238"/>
          </a:xfrm>
          <a:prstGeom prst="rect">
            <a:avLst/>
          </a:prstGeom>
          <a:noFill/>
        </p:spPr>
      </p:pic>
      <p:sp>
        <p:nvSpPr>
          <p:cNvPr id="23554" name="AutoShape 2" descr="https://botana.cc/prepod/_bloks/pic/wbukfse-0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AutoShape 2"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AutoShape 4"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 name="Содержимое 10"/>
          <p:cNvSpPr>
            <a:spLocks noGrp="1"/>
          </p:cNvSpPr>
          <p:nvPr>
            <p:ph idx="1"/>
          </p:nvPr>
        </p:nvSpPr>
        <p:spPr>
          <a:xfrm>
            <a:off x="2428860" y="214290"/>
            <a:ext cx="6500858" cy="1185858"/>
          </a:xfrm>
        </p:spPr>
        <p:txBody>
          <a:bodyPr>
            <a:normAutofit fontScale="70000" lnSpcReduction="20000"/>
          </a:bodyPr>
          <a:lstStyle/>
          <a:p>
            <a:r>
              <a:rPr lang="ru-RU" dirty="0">
                <a:latin typeface="Times New Roman" panose="02020603050405020304" pitchFamily="18" charset="0"/>
                <a:cs typeface="Times New Roman" panose="02020603050405020304" pitchFamily="18" charset="0"/>
              </a:rPr>
              <a:t>Определенный комплекс мотивов или повторяющихся элементов-функций действующих лиц образует </a:t>
            </a:r>
            <a:r>
              <a:rPr lang="ru-RU" b="1" dirty="0">
                <a:solidFill>
                  <a:srgbClr val="C00000"/>
                </a:solidFill>
                <a:latin typeface="Times New Roman" panose="02020603050405020304" pitchFamily="18" charset="0"/>
                <a:cs typeface="Times New Roman" panose="02020603050405020304" pitchFamily="18" charset="0"/>
              </a:rPr>
              <a:t>строгую схему </a:t>
            </a:r>
            <a:r>
              <a:rPr lang="ru-RU" dirty="0">
                <a:latin typeface="Times New Roman" panose="02020603050405020304" pitchFamily="18" charset="0"/>
                <a:cs typeface="Times New Roman" panose="02020603050405020304" pitchFamily="18" charset="0"/>
              </a:rPr>
              <a:t>народной сказки</a:t>
            </a:r>
          </a:p>
        </p:txBody>
      </p:sp>
      <p:pic>
        <p:nvPicPr>
          <p:cNvPr id="14" name="Рисунок 13"/>
          <p:cNvPicPr/>
          <p:nvPr/>
        </p:nvPicPr>
        <p:blipFill>
          <a:blip r:embed="rId3"/>
          <a:srcRect/>
          <a:stretch>
            <a:fillRect/>
          </a:stretch>
        </p:blipFill>
        <p:spPr bwMode="auto">
          <a:xfrm>
            <a:off x="2428860" y="1571612"/>
            <a:ext cx="6429420" cy="485778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avatars.mds.yandex.net/get-pdb/1683100/abb2cdfd-0dba-4164-add6-5067ad342fb0/s1200?webp=false"/>
          <p:cNvPicPr>
            <a:picLocks noChangeAspect="1" noChangeArrowheads="1"/>
          </p:cNvPicPr>
          <p:nvPr/>
        </p:nvPicPr>
        <p:blipFill>
          <a:blip r:embed="rId2"/>
          <a:srcRect t="1124" r="8642" b="2031"/>
          <a:stretch>
            <a:fillRect/>
          </a:stretch>
        </p:blipFill>
        <p:spPr bwMode="auto">
          <a:xfrm>
            <a:off x="-1" y="4762"/>
            <a:ext cx="5516371" cy="6853238"/>
          </a:xfrm>
          <a:prstGeom prst="rect">
            <a:avLst/>
          </a:prstGeom>
          <a:noFill/>
        </p:spPr>
      </p:pic>
      <p:sp>
        <p:nvSpPr>
          <p:cNvPr id="23554" name="AutoShape 2" descr="https://botana.cc/prepod/_bloks/pic/wbukfse-0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AutoShape 2"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AutoShape 4"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 name="Picture 2" descr="C:\Users\Татьяна\Desktop\Карты Пропа\IMG_0716.jpg"/>
          <p:cNvPicPr>
            <a:picLocks noChangeAspect="1" noChangeArrowheads="1"/>
          </p:cNvPicPr>
          <p:nvPr/>
        </p:nvPicPr>
        <p:blipFill>
          <a:blip r:embed="rId3" cstate="print"/>
          <a:srcRect l="3791" r="3636" b="-843"/>
          <a:stretch>
            <a:fillRect/>
          </a:stretch>
        </p:blipFill>
        <p:spPr bwMode="auto">
          <a:xfrm>
            <a:off x="2643174" y="1480817"/>
            <a:ext cx="6286544" cy="4877141"/>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Заголовок 1"/>
          <p:cNvSpPr>
            <a:spLocks noGrp="1"/>
          </p:cNvSpPr>
          <p:nvPr>
            <p:ph type="title"/>
          </p:nvPr>
        </p:nvSpPr>
        <p:spPr>
          <a:xfrm>
            <a:off x="2857488" y="274638"/>
            <a:ext cx="5829312" cy="1143000"/>
          </a:xfrm>
        </p:spPr>
        <p:txBody>
          <a:bodyPr/>
          <a:lstStyle/>
          <a:p>
            <a:r>
              <a:rPr lang="ru-RU" b="1" dirty="0">
                <a:solidFill>
                  <a:srgbClr val="C00000"/>
                </a:solidFill>
                <a:latin typeface="Times New Roman" panose="02020603050405020304" pitchFamily="18" charset="0"/>
                <a:cs typeface="Times New Roman" panose="02020603050405020304" pitchFamily="18" charset="0"/>
              </a:rPr>
              <a:t>Карты Проппа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ttps://botana.cc/prepod/_bloks/pic/wbukfse-0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AutoShape 2"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AutoShape 4"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 name="Содержимое 10"/>
          <p:cNvSpPr>
            <a:spLocks noGrp="1"/>
          </p:cNvSpPr>
          <p:nvPr>
            <p:ph idx="1"/>
          </p:nvPr>
        </p:nvSpPr>
        <p:spPr>
          <a:xfrm>
            <a:off x="262668" y="191635"/>
            <a:ext cx="8715436" cy="4500594"/>
          </a:xfrm>
        </p:spPr>
        <p:txBody>
          <a:bodyPr>
            <a:normAutofit fontScale="70000" lnSpcReduction="20000"/>
          </a:bodyPr>
          <a:lstStyle/>
          <a:p>
            <a:pPr algn="ctr">
              <a:buNone/>
            </a:pPr>
            <a:r>
              <a:rPr lang="ru-RU" dirty="0">
                <a:latin typeface="Times New Roman" panose="02020603050405020304" pitchFamily="18" charset="0"/>
                <a:cs typeface="Times New Roman" panose="02020603050405020304" pitchFamily="18" charset="0"/>
              </a:rPr>
              <a:t>Сказочные ситуации или функции:</a:t>
            </a:r>
          </a:p>
          <a:p>
            <a:pPr>
              <a:buNone/>
            </a:pPr>
            <a:r>
              <a:rPr lang="ru-RU" dirty="0">
                <a:latin typeface="Times New Roman" panose="02020603050405020304" pitchFamily="18" charset="0"/>
                <a:cs typeface="Times New Roman" panose="02020603050405020304" pitchFamily="18" charset="0"/>
              </a:rPr>
              <a:t>     1.Жили были. 2.Особое обстоятельство.. 3.Запрет 4. Нарушение запрета.5. Герой покидает дом. 6.Появление друга помощника. 7. Способ достижения цели. 8. Враг начинает действовать.</a:t>
            </a:r>
          </a:p>
          <a:p>
            <a:pPr>
              <a:buNone/>
            </a:pPr>
            <a:r>
              <a:rPr lang="ru-RU" dirty="0">
                <a:latin typeface="Times New Roman" panose="02020603050405020304" pitchFamily="18" charset="0"/>
                <a:cs typeface="Times New Roman" panose="02020603050405020304" pitchFamily="18" charset="0"/>
              </a:rPr>
              <a:t>9. Одержание победы.10.Погоня(преследование).11.Спасение от преследования. 12. Даритель испытывает героя.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13. Герой выдерживает испытание. 14. Получение волшебного средства 15. Отлучка дарителя.16. Герой вступает в битву с врагом. 17. Враг оказывается поверженным.18. Метят героя19. Герою дают сложное задание. 20. Герой выполняет задание.21. Герою даётся новый облик. 22. Герой возвращается домой. 23. Героя не узнают дома. 24.Появляется ложный герой. 25. Разоблачение ложного героя. 26. Счастливый конец. 27.Узнавание героя. 28. Мораль.</a:t>
            </a:r>
          </a:p>
          <a:p>
            <a:endParaRPr lang="ru-RU" dirty="0"/>
          </a:p>
        </p:txBody>
      </p:sp>
      <p:pic>
        <p:nvPicPr>
          <p:cNvPr id="40962" name="Picture 2"/>
          <p:cNvPicPr>
            <a:picLocks noChangeAspect="1" noChangeArrowheads="1"/>
          </p:cNvPicPr>
          <p:nvPr/>
        </p:nvPicPr>
        <p:blipFill>
          <a:blip r:embed="rId2"/>
          <a:srcRect/>
          <a:stretch>
            <a:fillRect/>
          </a:stretch>
        </p:blipFill>
        <p:spPr bwMode="auto">
          <a:xfrm>
            <a:off x="4178107" y="4077072"/>
            <a:ext cx="4486283" cy="2262314"/>
          </a:xfrm>
          <a:prstGeom prst="rect">
            <a:avLst/>
          </a:prstGeom>
          <a:noFill/>
          <a:ln w="9525">
            <a:noFill/>
            <a:miter lim="800000"/>
            <a:headEnd/>
            <a:tailEnd/>
          </a:ln>
          <a:effectLst/>
        </p:spPr>
      </p:pic>
      <p:pic>
        <p:nvPicPr>
          <p:cNvPr id="40964" name="Picture 4" descr="https://pp.userapi.com/c639919/v639919513/46b6f/TtpENHJNEzA.jpg"/>
          <p:cNvPicPr>
            <a:picLocks noChangeAspect="1" noChangeArrowheads="1"/>
          </p:cNvPicPr>
          <p:nvPr/>
        </p:nvPicPr>
        <p:blipFill>
          <a:blip r:embed="rId3"/>
          <a:srcRect t="19844" r="64281"/>
          <a:stretch>
            <a:fillRect/>
          </a:stretch>
        </p:blipFill>
        <p:spPr bwMode="auto">
          <a:xfrm>
            <a:off x="714348" y="4357694"/>
            <a:ext cx="1357322" cy="2284449"/>
          </a:xfrm>
          <a:prstGeom prst="rect">
            <a:avLst/>
          </a:prstGeom>
          <a:noFill/>
        </p:spPr>
      </p:pic>
      <p:pic>
        <p:nvPicPr>
          <p:cNvPr id="40966" name="Picture 6" descr="https://pp.userapi.com/c639919/v639919513/46b6f/TtpENHJNEzA.jpg"/>
          <p:cNvPicPr>
            <a:picLocks noChangeAspect="1" noChangeArrowheads="1"/>
          </p:cNvPicPr>
          <p:nvPr/>
        </p:nvPicPr>
        <p:blipFill>
          <a:blip r:embed="rId3"/>
          <a:srcRect l="64954" b="48144"/>
          <a:stretch>
            <a:fillRect/>
          </a:stretch>
        </p:blipFill>
        <p:spPr bwMode="auto">
          <a:xfrm>
            <a:off x="2214546" y="4556327"/>
            <a:ext cx="1880940" cy="208738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ttps://botana.cc/prepod/_bloks/pic/wbukfse-0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AutoShape 2"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AutoShape 4"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Заголовок 8"/>
          <p:cNvSpPr>
            <a:spLocks noGrp="1"/>
          </p:cNvSpPr>
          <p:nvPr>
            <p:ph type="title"/>
          </p:nvPr>
        </p:nvSpPr>
        <p:spPr>
          <a:xfrm>
            <a:off x="2285984" y="500042"/>
            <a:ext cx="4829180" cy="1143000"/>
          </a:xfrm>
        </p:spPr>
        <p:txBody>
          <a:bodyPr/>
          <a:lstStyle/>
          <a:p>
            <a:r>
              <a:rPr lang="ru-RU" b="1" dirty="0">
                <a:solidFill>
                  <a:srgbClr val="CC3300"/>
                </a:solidFill>
              </a:rPr>
              <a:t>Результат:</a:t>
            </a:r>
          </a:p>
        </p:txBody>
      </p:sp>
      <p:pic>
        <p:nvPicPr>
          <p:cNvPr id="10" name="Picture 2"/>
          <p:cNvPicPr>
            <a:picLocks noChangeAspect="1" noChangeArrowheads="1"/>
          </p:cNvPicPr>
          <p:nvPr/>
        </p:nvPicPr>
        <p:blipFill>
          <a:blip r:embed="rId2"/>
          <a:srcRect/>
          <a:stretch>
            <a:fillRect/>
          </a:stretch>
        </p:blipFill>
        <p:spPr bwMode="auto">
          <a:xfrm>
            <a:off x="2656770" y="2190930"/>
            <a:ext cx="4486283" cy="2262314"/>
          </a:xfrm>
          <a:prstGeom prst="rect">
            <a:avLst/>
          </a:prstGeom>
          <a:noFill/>
          <a:ln w="9525">
            <a:solidFill>
              <a:srgbClr val="C00000"/>
            </a:solidFill>
            <a:miter lim="800000"/>
            <a:headEnd/>
            <a:tailEnd/>
          </a:ln>
          <a:effectLst/>
        </p:spPr>
      </p:pic>
      <p:pic>
        <p:nvPicPr>
          <p:cNvPr id="44034" name="Picture 2" descr="https://pandia.ru/text/82/156/images/img19_29.jpg"/>
          <p:cNvPicPr>
            <a:picLocks noChangeAspect="1" noChangeArrowheads="1"/>
          </p:cNvPicPr>
          <p:nvPr/>
        </p:nvPicPr>
        <p:blipFill>
          <a:blip r:embed="rId3"/>
          <a:srcRect b="34593"/>
          <a:stretch>
            <a:fillRect/>
          </a:stretch>
        </p:blipFill>
        <p:spPr bwMode="auto">
          <a:xfrm>
            <a:off x="589563" y="283527"/>
            <a:ext cx="1662109" cy="1647476"/>
          </a:xfrm>
          <a:prstGeom prst="rect">
            <a:avLst/>
          </a:prstGeom>
          <a:noFill/>
          <a:ln>
            <a:solidFill>
              <a:schemeClr val="accent1"/>
            </a:solidFill>
          </a:ln>
        </p:spPr>
      </p:pic>
      <p:pic>
        <p:nvPicPr>
          <p:cNvPr id="13" name="Рисунок 12" descr="C:\Users\Елизавета\Downloads\Карты Проппа\proppCard03_planerka_info.png"/>
          <p:cNvPicPr/>
          <p:nvPr/>
        </p:nvPicPr>
        <p:blipFill>
          <a:blip r:embed="rId4" cstate="print"/>
          <a:srcRect t="7923" r="8328" b="36619"/>
          <a:stretch>
            <a:fillRect/>
          </a:stretch>
        </p:blipFill>
        <p:spPr bwMode="auto">
          <a:xfrm>
            <a:off x="6454240" y="232095"/>
            <a:ext cx="1857388" cy="1446662"/>
          </a:xfrm>
          <a:prstGeom prst="rect">
            <a:avLst/>
          </a:prstGeom>
          <a:noFill/>
          <a:ln w="9525">
            <a:solidFill>
              <a:schemeClr val="accent1"/>
            </a:solidFill>
            <a:miter lim="800000"/>
            <a:headEnd/>
            <a:tailEnd/>
          </a:ln>
        </p:spPr>
      </p:pic>
      <p:pic>
        <p:nvPicPr>
          <p:cNvPr id="16" name="Рисунок 15" descr="C:\Users\Елизавета\Downloads\Карты Проппа\proppCard08_planerka_info.png"/>
          <p:cNvPicPr/>
          <p:nvPr/>
        </p:nvPicPr>
        <p:blipFill>
          <a:blip r:embed="rId5" cstate="print"/>
          <a:srcRect b="36079"/>
          <a:stretch>
            <a:fillRect/>
          </a:stretch>
        </p:blipFill>
        <p:spPr bwMode="auto">
          <a:xfrm>
            <a:off x="6454240" y="4476876"/>
            <a:ext cx="1857388" cy="1452462"/>
          </a:xfrm>
          <a:prstGeom prst="rect">
            <a:avLst/>
          </a:prstGeom>
          <a:noFill/>
          <a:ln w="9525">
            <a:solidFill>
              <a:schemeClr val="accent1"/>
            </a:solidFill>
            <a:miter lim="800000"/>
            <a:headEnd/>
            <a:tailEnd/>
          </a:ln>
        </p:spPr>
      </p:pic>
      <p:pic>
        <p:nvPicPr>
          <p:cNvPr id="44035" name="Picture 3"/>
          <p:cNvPicPr>
            <a:picLocks noChangeAspect="1" noChangeArrowheads="1"/>
          </p:cNvPicPr>
          <p:nvPr/>
        </p:nvPicPr>
        <p:blipFill>
          <a:blip r:embed="rId6"/>
          <a:srcRect l="4674" t="5555" r="1852" b="5556"/>
          <a:stretch>
            <a:fillRect/>
          </a:stretch>
        </p:blipFill>
        <p:spPr bwMode="auto">
          <a:xfrm>
            <a:off x="518125" y="4390720"/>
            <a:ext cx="1857388" cy="1327349"/>
          </a:xfrm>
          <a:prstGeom prst="rect">
            <a:avLst/>
          </a:prstGeom>
          <a:noFill/>
          <a:ln w="9525">
            <a:solidFill>
              <a:schemeClr val="accent1"/>
            </a:solidFill>
            <a:miter lim="800000"/>
            <a:headEnd/>
            <a:tailEnd/>
          </a:ln>
          <a:effectLst/>
        </p:spPr>
      </p:pic>
      <p:sp>
        <p:nvSpPr>
          <p:cNvPr id="17" name="Прямоугольник 16"/>
          <p:cNvSpPr/>
          <p:nvPr/>
        </p:nvSpPr>
        <p:spPr>
          <a:xfrm>
            <a:off x="667068" y="2042010"/>
            <a:ext cx="1857388" cy="594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Герой покидает дом</a:t>
            </a:r>
          </a:p>
        </p:txBody>
      </p:sp>
      <p:sp>
        <p:nvSpPr>
          <p:cNvPr id="18" name="Прямоугольник 17"/>
          <p:cNvSpPr/>
          <p:nvPr/>
        </p:nvSpPr>
        <p:spPr>
          <a:xfrm>
            <a:off x="6679421" y="1714480"/>
            <a:ext cx="135732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Запрет</a:t>
            </a:r>
          </a:p>
        </p:txBody>
      </p:sp>
      <p:sp>
        <p:nvSpPr>
          <p:cNvPr id="19" name="Прямоугольник 18"/>
          <p:cNvSpPr/>
          <p:nvPr/>
        </p:nvSpPr>
        <p:spPr>
          <a:xfrm>
            <a:off x="589563" y="5827912"/>
            <a:ext cx="1714512" cy="526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Метят героя</a:t>
            </a:r>
          </a:p>
        </p:txBody>
      </p:sp>
      <p:sp>
        <p:nvSpPr>
          <p:cNvPr id="20" name="Прямоугольник 19"/>
          <p:cNvSpPr/>
          <p:nvPr/>
        </p:nvSpPr>
        <p:spPr>
          <a:xfrm>
            <a:off x="6500826" y="6000768"/>
            <a:ext cx="1714512" cy="526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Враг начинает действовать</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avatars.mds.yandex.net/get-pdb/1683100/abb2cdfd-0dba-4164-add6-5067ad342fb0/s1200?webp=false"/>
          <p:cNvPicPr>
            <a:picLocks noChangeAspect="1" noChangeArrowheads="1"/>
          </p:cNvPicPr>
          <p:nvPr/>
        </p:nvPicPr>
        <p:blipFill>
          <a:blip r:embed="rId2"/>
          <a:srcRect t="1124" r="8642" b="2031"/>
          <a:stretch>
            <a:fillRect/>
          </a:stretch>
        </p:blipFill>
        <p:spPr bwMode="auto">
          <a:xfrm>
            <a:off x="-1" y="4762"/>
            <a:ext cx="5516371" cy="6853238"/>
          </a:xfrm>
          <a:prstGeom prst="rect">
            <a:avLst/>
          </a:prstGeom>
          <a:noFill/>
        </p:spPr>
      </p:pic>
      <p:sp>
        <p:nvSpPr>
          <p:cNvPr id="7" name="TextBox 6"/>
          <p:cNvSpPr txBox="1"/>
          <p:nvPr/>
        </p:nvSpPr>
        <p:spPr>
          <a:xfrm>
            <a:off x="2428860" y="214291"/>
            <a:ext cx="6572296" cy="6370975"/>
          </a:xfrm>
          <a:prstGeom prst="rect">
            <a:avLst/>
          </a:prstGeom>
          <a:noFill/>
        </p:spPr>
        <p:txBody>
          <a:bodyPr wrap="square" rtlCol="0">
            <a:spAutoFit/>
          </a:bodyPr>
          <a:lstStyle/>
          <a:p>
            <a:pPr>
              <a:buNone/>
            </a:pPr>
            <a:r>
              <a:rPr lang="ru-RU" sz="2400" b="1" dirty="0">
                <a:solidFill>
                  <a:srgbClr val="0070C0"/>
                </a:solidFill>
                <a:latin typeface="Times New Roman" panose="02020603050405020304" pitchFamily="18" charset="0"/>
                <a:cs typeface="Times New Roman" panose="02020603050405020304" pitchFamily="18" charset="0"/>
              </a:rPr>
              <a:t>Предварительные игры:</a:t>
            </a:r>
          </a:p>
          <a:p>
            <a:r>
              <a:rPr lang="ru-RU" sz="2400" b="1" i="1" dirty="0">
                <a:solidFill>
                  <a:srgbClr val="C00000"/>
                </a:solidFill>
                <a:latin typeface="Times New Roman" panose="02020603050405020304" pitchFamily="18" charset="0"/>
                <a:cs typeface="Times New Roman" panose="02020603050405020304" pitchFamily="18" charset="0"/>
              </a:rPr>
              <a:t>«Волшебные имена»</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дети перечисляют всех волшебных героев и почему их так зовут. </a:t>
            </a:r>
          </a:p>
          <a:p>
            <a:r>
              <a:rPr lang="ru-RU" sz="2400" b="1" i="1" dirty="0">
                <a:solidFill>
                  <a:srgbClr val="C00000"/>
                </a:solidFill>
                <a:latin typeface="Times New Roman" panose="02020603050405020304" pitchFamily="18" charset="0"/>
                <a:cs typeface="Times New Roman" panose="02020603050405020304" pitchFamily="18" charset="0"/>
              </a:rPr>
              <a:t>«Кто на свете всех злее (милее, умнее)?»</a:t>
            </a:r>
            <a:r>
              <a:rPr lang="ru-RU" sz="2400" dirty="0">
                <a:latin typeface="Times New Roman" panose="02020603050405020304" pitchFamily="18" charset="0"/>
                <a:cs typeface="Times New Roman" panose="02020603050405020304" pitchFamily="18" charset="0"/>
              </a:rPr>
              <a:t> - выявление злых и коварных сказочных героев, описание их облика, характера, образа жизни. Также можно анализировать и положительных героев.</a:t>
            </a:r>
          </a:p>
          <a:p>
            <a:r>
              <a:rPr lang="ru-RU" sz="2400" b="1" i="1" dirty="0">
                <a:solidFill>
                  <a:srgbClr val="C00000"/>
                </a:solidFill>
                <a:latin typeface="Times New Roman" panose="02020603050405020304" pitchFamily="18" charset="0"/>
                <a:cs typeface="Times New Roman" panose="02020603050405020304" pitchFamily="18" charset="0"/>
              </a:rPr>
              <a:t>«Хороший-плохой» </a:t>
            </a:r>
            <a:r>
              <a:rPr lang="ru-RU" sz="2400" dirty="0">
                <a:latin typeface="Times New Roman" panose="02020603050405020304" pitchFamily="18" charset="0"/>
                <a:cs typeface="Times New Roman" panose="02020603050405020304" pitchFamily="18" charset="0"/>
              </a:rPr>
              <a:t>- в этой игре проводится сравнительный анализ положительных и отрицательных качеств любого героя. </a:t>
            </a:r>
          </a:p>
          <a:p>
            <a:r>
              <a:rPr lang="ru-RU" sz="2400" b="1" i="1" dirty="0">
                <a:solidFill>
                  <a:srgbClr val="C00000"/>
                </a:solidFill>
                <a:latin typeface="Times New Roman" panose="02020603050405020304" pitchFamily="18" charset="0"/>
                <a:cs typeface="Times New Roman" panose="02020603050405020304" pitchFamily="18" charset="0"/>
              </a:rPr>
              <a:t>«Что в дороге пригодится?» </a:t>
            </a:r>
            <a:r>
              <a:rPr lang="ru-RU" sz="2400" dirty="0">
                <a:latin typeface="Times New Roman" panose="02020603050405020304" pitchFamily="18" charset="0"/>
                <a:cs typeface="Times New Roman" panose="02020603050405020304" pitchFamily="18" charset="0"/>
              </a:rPr>
              <a:t>- дети вспоминают различные волшебные вещи из разных сказок</a:t>
            </a:r>
          </a:p>
          <a:p>
            <a:r>
              <a:rPr lang="ru-RU" sz="2400" b="1" i="1" dirty="0">
                <a:solidFill>
                  <a:srgbClr val="C00000"/>
                </a:solidFill>
                <a:latin typeface="Times New Roman" panose="02020603050405020304" pitchFamily="18" charset="0"/>
                <a:cs typeface="Times New Roman" panose="02020603050405020304" pitchFamily="18" charset="0"/>
              </a:rPr>
              <a:t>«Волшебные или чудесные вещи» </a:t>
            </a:r>
            <a:r>
              <a:rPr lang="ru-RU" sz="2400" dirty="0">
                <a:latin typeface="Times New Roman" panose="02020603050405020304" pitchFamily="18" charset="0"/>
                <a:cs typeface="Times New Roman" panose="02020603050405020304" pitchFamily="18" charset="0"/>
              </a:rPr>
              <a:t>- в этой игре дети придумывают волшебную вещь для какого-либо героя.</a:t>
            </a:r>
          </a:p>
        </p:txBody>
      </p:sp>
      <p:sp>
        <p:nvSpPr>
          <p:cNvPr id="24580" name="AutoShape 4"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2" name="AutoShape 6" descr="https://mmedia.ozone.ru/multimedia/10126148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avatars.mds.yandex.net/get-pdb/1683100/abb2cdfd-0dba-4164-add6-5067ad342fb0/s1200?webp=false"/>
          <p:cNvPicPr>
            <a:picLocks noChangeAspect="1" noChangeArrowheads="1"/>
          </p:cNvPicPr>
          <p:nvPr/>
        </p:nvPicPr>
        <p:blipFill>
          <a:blip r:embed="rId2"/>
          <a:srcRect t="1124" r="8642" b="2031"/>
          <a:stretch>
            <a:fillRect/>
          </a:stretch>
        </p:blipFill>
        <p:spPr bwMode="auto">
          <a:xfrm>
            <a:off x="-1" y="4762"/>
            <a:ext cx="5516371" cy="6853238"/>
          </a:xfrm>
          <a:prstGeom prst="rect">
            <a:avLst/>
          </a:prstGeom>
          <a:noFill/>
        </p:spPr>
      </p:pic>
      <p:sp>
        <p:nvSpPr>
          <p:cNvPr id="24580" name="AutoShape 4" descr="https://mmedia.ozone.ru/multimedia/10182799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2" name="AutoShape 6" descr="https://mmedia.ozone.ru/multimedia/10126148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Picture 1" descr="C:\Users\Родители\Desktop\IMG_20181029_141141.jpg"/>
          <p:cNvPicPr>
            <a:picLocks noChangeAspect="1" noChangeArrowheads="1"/>
          </p:cNvPicPr>
          <p:nvPr/>
        </p:nvPicPr>
        <p:blipFill>
          <a:blip r:embed="rId3" cstate="print"/>
          <a:srcRect/>
          <a:stretch>
            <a:fillRect/>
          </a:stretch>
        </p:blipFill>
        <p:spPr bwMode="auto">
          <a:xfrm>
            <a:off x="4572000" y="3393281"/>
            <a:ext cx="4357718" cy="3268289"/>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2357422" y="285728"/>
            <a:ext cx="6643734" cy="3323987"/>
          </a:xfrm>
          <a:prstGeom prst="rect">
            <a:avLst/>
          </a:prstGeom>
        </p:spPr>
        <p:txBody>
          <a:bodyPr wrap="square">
            <a:spAutoFit/>
          </a:bodyPr>
          <a:lstStyle/>
          <a:p>
            <a:r>
              <a:rPr lang="ru-RU" sz="2400" b="1" i="1" u="sng" dirty="0">
                <a:solidFill>
                  <a:srgbClr val="C00000"/>
                </a:solidFill>
                <a:latin typeface="Times New Roman" panose="02020603050405020304" pitchFamily="18" charset="0"/>
                <a:cs typeface="Times New Roman" panose="02020603050405020304" pitchFamily="18" charset="0"/>
              </a:rPr>
              <a:t>Игра «Примени символ к сказке»</a:t>
            </a:r>
          </a:p>
          <a:p>
            <a:r>
              <a:rPr lang="ru-RU" sz="2400" dirty="0">
                <a:latin typeface="Times New Roman" panose="02020603050405020304" pitchFamily="18" charset="0"/>
                <a:cs typeface="Times New Roman" panose="02020603050405020304" pitchFamily="18" charset="0"/>
              </a:rPr>
              <a:t>На этом игровом поле расположены основные карты Проппа, бросая кубик, ребенок «ходит» по игровому полю, и остановившись возле какого-либо символического изображения, называет его. Например «Победа», он вспоминает, в какой сказке есть такой сюжет и объясняет, почему эта карта подходит к этой сказке. </a:t>
            </a:r>
          </a:p>
          <a:p>
            <a:endParaRPr lang="ru-RU" dirty="0">
              <a:solidFill>
                <a:schemeClr val="accent6">
                  <a:lumMod val="50000"/>
                </a:schemeClr>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1741</TotalTime>
  <Words>585</Words>
  <Application>Microsoft Office PowerPoint</Application>
  <PresentationFormat>Экран (4:3)</PresentationFormat>
  <Paragraphs>57</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Times New Roman</vt:lpstr>
      <vt:lpstr>Тема Office</vt:lpstr>
      <vt:lpstr>Презентация PowerPoint</vt:lpstr>
      <vt:lpstr>Презентация PowerPoint</vt:lpstr>
      <vt:lpstr>В.Я. Пропп</vt:lpstr>
      <vt:lpstr>Презентация PowerPoint</vt:lpstr>
      <vt:lpstr>Карты Проппа</vt:lpstr>
      <vt:lpstr>Презентация PowerPoint</vt:lpstr>
      <vt:lpstr>Результат: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Родители</dc:creator>
  <cp:lastModifiedBy>ASUS</cp:lastModifiedBy>
  <cp:revision>100</cp:revision>
  <cp:lastPrinted>2019-12-05T17:44:33Z</cp:lastPrinted>
  <dcterms:created xsi:type="dcterms:W3CDTF">2018-10-23T07:26:07Z</dcterms:created>
  <dcterms:modified xsi:type="dcterms:W3CDTF">2021-04-12T11:55:49Z</dcterms:modified>
</cp:coreProperties>
</file>