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8" r:id="rId9"/>
    <p:sldId id="267" r:id="rId10"/>
    <p:sldId id="270" r:id="rId11"/>
    <p:sldId id="269" r:id="rId12"/>
    <p:sldId id="272" r:id="rId13"/>
    <p:sldId id="273" r:id="rId14"/>
    <p:sldId id="271" r:id="rId15"/>
    <p:sldId id="279" r:id="rId16"/>
    <p:sldId id="275" r:id="rId17"/>
    <p:sldId id="278" r:id="rId18"/>
    <p:sldId id="276" r:id="rId19"/>
    <p:sldId id="27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3548" y="3175866"/>
            <a:ext cx="8280920" cy="18722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разновозрастной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группе 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Колокольчики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Соболькина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Е.М..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 познавательный, игровой.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Вид проекта: краткосрочный (две недели). Ноябрь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772816"/>
            <a:ext cx="6840760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Проект «Игрушки»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20817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П.Онохой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221088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Сюжетно-ролевая игра  </a:t>
            </a:r>
            <a:r>
              <a:rPr lang="ru-RU" sz="2400" dirty="0">
                <a:solidFill>
                  <a:srgbClr val="FF0000"/>
                </a:solidFill>
                <a:latin typeface="Constantia" panose="02030602050306030303" pitchFamily="18" charset="0"/>
              </a:rPr>
              <a:t>«Угостим </a:t>
            </a:r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игрушки </a:t>
            </a:r>
            <a:r>
              <a:rPr lang="ru-RU" sz="2400" dirty="0">
                <a:solidFill>
                  <a:srgbClr val="FF0000"/>
                </a:solidFill>
                <a:latin typeface="Constantia" panose="02030602050306030303" pitchFamily="18" charset="0"/>
              </a:rPr>
              <a:t>чаем»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47" y="1140713"/>
            <a:ext cx="494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Constantia" panose="02030602050306030303" pitchFamily="18" charset="0"/>
              </a:rPr>
              <a:t>Социально-личностная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982" y="1536636"/>
            <a:ext cx="45100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Дать детям представление о жизненной логике сюжетно-ролевой игры, учить относится к </a:t>
            </a:r>
            <a:r>
              <a:rPr lang="ru-RU" altLang="ru-RU" sz="2000" dirty="0" smtClean="0">
                <a:latin typeface="Constantia" panose="02030602050306030303" pitchFamily="18" charset="0"/>
              </a:rPr>
              <a:t>игрушкам </a:t>
            </a:r>
            <a:r>
              <a:rPr lang="ru-RU" altLang="ru-RU" sz="2000" dirty="0">
                <a:latin typeface="Constantia" panose="02030602050306030303" pitchFamily="18" charset="0"/>
              </a:rPr>
              <a:t>как к живому существу, вовлекать в ролевое взаимодействие, развивать речь и мышление</a:t>
            </a:r>
            <a:endParaRPr lang="ru-RU" altLang="ru-RU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C:\Users\Дом\Desktop\IMG-d6d89e041f3109e40ed35bff0fbd6f3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90" y="1326570"/>
            <a:ext cx="3617132" cy="51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9980" y="1505979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Constantia" panose="02030602050306030303" pitchFamily="18" charset="0"/>
              </a:rPr>
              <a:t>«Машина»</a:t>
            </a:r>
            <a:endParaRPr lang="ru-RU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0550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Обследование </a:t>
            </a:r>
            <a:r>
              <a:rPr lang="ru-RU" altLang="ru-RU" sz="2000" dirty="0" smtClean="0">
                <a:latin typeface="Constantia" panose="02030602050306030303" pitchFamily="18" charset="0"/>
              </a:rPr>
              <a:t>машины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Чтение и обыгрывание стихотворения А.Барто «Грузовик»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71491"/>
            <a:ext cx="4286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Constantia" panose="02030602050306030303" pitchFamily="18" charset="0"/>
              </a:rPr>
              <a:t>Коммуникативная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6513" y="4005064"/>
            <a:ext cx="3563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Обследование мягкой игрушки, составление </a:t>
            </a:r>
            <a:r>
              <a:rPr lang="ru-RU" altLang="ru-RU" sz="2000" dirty="0" smtClean="0">
                <a:latin typeface="Constantia" panose="02030602050306030303" pitchFamily="18" charset="0"/>
              </a:rPr>
              <a:t>рассказа </a:t>
            </a:r>
            <a:r>
              <a:rPr lang="ru-RU" altLang="ru-RU" sz="2000" dirty="0">
                <a:latin typeface="Constantia" panose="02030602050306030303" pitchFamily="18" charset="0"/>
              </a:rPr>
              <a:t>2-3 предложения с опорой на вопросы воспитателя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Подвижная игра «Зайка серенький сидит…»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Чтение стихотворения А.Барто «Зайка»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5588" y="354339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«Зайка»</a:t>
            </a:r>
            <a:endParaRPr lang="ru-RU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Дом\Desktop\IMG-c9999cf4cfbda12ecfb35738b578e73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40525"/>
            <a:ext cx="2124236" cy="24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IMG-0a0ec8e65c011fe8c96cd943357f616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88872"/>
            <a:ext cx="2900848" cy="31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27514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«Лошадка»</a:t>
            </a:r>
            <a:endParaRPr lang="ru-RU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1747191"/>
            <a:ext cx="3222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Обследование </a:t>
            </a:r>
            <a:r>
              <a:rPr lang="ru-RU" altLang="ru-RU" sz="2000" dirty="0" smtClean="0">
                <a:latin typeface="Constantia" panose="02030602050306030303" pitchFamily="18" charset="0"/>
              </a:rPr>
              <a:t>лошадки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Чтение и обыгрывание стихотворения А.Барто </a:t>
            </a:r>
            <a:r>
              <a:rPr lang="ru-RU" altLang="ru-RU" sz="2000" dirty="0" smtClean="0">
                <a:latin typeface="Constantia" panose="02030602050306030303" pitchFamily="18" charset="0"/>
              </a:rPr>
              <a:t>«Лошадка»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943" y="382108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«Самолёт»</a:t>
            </a:r>
            <a:endParaRPr lang="ru-RU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562" y="4365103"/>
            <a:ext cx="42304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Обследование мягкой игрушки, составление рассказа 2-3 предложения с опорой на вопросы воспитателя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Подвижная игра </a:t>
            </a:r>
            <a:r>
              <a:rPr lang="ru-RU" altLang="ru-RU" sz="2000" dirty="0" smtClean="0">
                <a:latin typeface="Constantia" panose="02030602050306030303" pitchFamily="18" charset="0"/>
              </a:rPr>
              <a:t>«Самолёты»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Чтение стихотворения А.Барто </a:t>
            </a:r>
            <a:r>
              <a:rPr lang="ru-RU" altLang="ru-RU" sz="2000" dirty="0" smtClean="0">
                <a:latin typeface="Constantia" panose="02030602050306030303" pitchFamily="18" charset="0"/>
              </a:rPr>
              <a:t>«Самолёт»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  <p:pic>
        <p:nvPicPr>
          <p:cNvPr id="5122" name="Picture 2" descr="C:\Users\Дом\Desktop\IMG-82074b5c6d5f205ea7e64ba2b470579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12" y="1541611"/>
            <a:ext cx="3420888" cy="48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26876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Продуктивная деятельность</a:t>
            </a:r>
            <a:endParaRPr lang="ru-RU" sz="2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4755721"/>
            <a:ext cx="288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Рисование «Дорога для грузовика»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513" y="177891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Раскрашивание «Мой зайка»</a:t>
            </a:r>
            <a:endParaRPr lang="ru-RU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пользователь\Desktop\IMG-1aa1f78a811e39d83ed029a6987d08f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60" y="1731682"/>
            <a:ext cx="3472543" cy="39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23728" y="1052736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accent4"/>
                </a:solidFill>
                <a:latin typeface="Constantia" panose="02030602050306030303" pitchFamily="18" charset="0"/>
              </a:rPr>
              <a:t>Подвижные игры</a:t>
            </a:r>
            <a:br>
              <a:rPr lang="ru-RU" sz="2800" b="1" dirty="0">
                <a:solidFill>
                  <a:schemeClr val="accent4"/>
                </a:solidFill>
                <a:latin typeface="Constantia" panose="02030602050306030303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Constantia" panose="02030602050306030303" pitchFamily="18" charset="0"/>
              </a:rPr>
              <a:t>Физическая деятельность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128154"/>
            <a:ext cx="84249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Прокати мяч через ворота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Воробушки и автомобиль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Constantia" panose="02030602050306030303" pitchFamily="18" charset="0"/>
              </a:rPr>
              <a:t>У медведя во бору…</a:t>
            </a:r>
          </a:p>
          <a:p>
            <a:pPr algn="ctr">
              <a:lnSpc>
                <a:spcPct val="90000"/>
              </a:lnSpc>
            </a:pPr>
            <a:r>
              <a:rPr lang="ru-RU" altLang="ru-RU" dirty="0"/>
              <a:t>Учить соблюдать простые правила игры, подбирать нужные атрибуты, взаимодействовать в игре со сверстниками </a:t>
            </a:r>
          </a:p>
        </p:txBody>
      </p:sp>
      <p:pic>
        <p:nvPicPr>
          <p:cNvPr id="6146" name="Picture 2" descr="C:\Users\Дом\Desktop\IMG-a8df200b88596fe6477b8ad1c900f06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50082"/>
            <a:ext cx="4608512" cy="31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onstantia" panose="02030602050306030303" pitchFamily="18" charset="0"/>
              </a:rPr>
              <a:t>Итоговое интегрированное занятие в первой младшей группе. Тема «Игрушки»</a:t>
            </a:r>
            <a:br>
              <a:rPr lang="ru-RU" sz="2800" b="1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endParaRPr lang="ru-RU" sz="28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pic>
        <p:nvPicPr>
          <p:cNvPr id="7170" name="Picture 2" descr="C:\Users\Дом\Desktop\IMG-fd099b05277f7c76adbb9a845c79a5a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0405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1124744"/>
            <a:ext cx="619268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262508"/>
            <a:ext cx="5344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/>
                </a:solidFill>
                <a:latin typeface="Constantia" panose="02030602050306030303" pitchFamily="18" charset="0"/>
              </a:rPr>
              <a:t>Консультации для родителей</a:t>
            </a:r>
          </a:p>
        </p:txBody>
      </p:sp>
      <p:pic>
        <p:nvPicPr>
          <p:cNvPr id="4" name="Рисунок 3" descr="img014 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19" y="2708920"/>
            <a:ext cx="2448272" cy="3481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7" descr="img015 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020" y="2060848"/>
            <a:ext cx="2377748" cy="3322159"/>
          </a:xfrm>
          <a:prstGeom prst="roundRect">
            <a:avLst>
              <a:gd name="adj" fmla="val 16667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8" descr="img016 (2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0" y="2708920"/>
            <a:ext cx="2232248" cy="318166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21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1124744"/>
            <a:ext cx="619268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89955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3. Заключительный этап: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132856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onstantia" panose="02030602050306030303" pitchFamily="18" charset="0"/>
              </a:rPr>
              <a:t>Итоговое интегрированное занятие </a:t>
            </a:r>
            <a:r>
              <a:rPr lang="ru-RU" sz="2000" dirty="0">
                <a:latin typeface="Constantia" panose="02030602050306030303" pitchFamily="18" charset="0"/>
              </a:rPr>
              <a:t>в первой младшей </a:t>
            </a:r>
            <a:r>
              <a:rPr lang="ru-RU" sz="2000" dirty="0" smtClean="0">
                <a:latin typeface="Constantia" panose="02030602050306030303" pitchFamily="18" charset="0"/>
              </a:rPr>
              <a:t>группе.</a:t>
            </a:r>
            <a:r>
              <a:rPr lang="ru-RU" sz="2000" dirty="0">
                <a:latin typeface="Constantia" panose="02030602050306030303" pitchFamily="18" charset="0"/>
              </a:rPr>
              <a:t> </a:t>
            </a:r>
            <a:r>
              <a:rPr lang="ru-RU" sz="2000" dirty="0" smtClean="0">
                <a:latin typeface="Constantia" panose="02030602050306030303" pitchFamily="18" charset="0"/>
              </a:rPr>
              <a:t>Тема </a:t>
            </a:r>
            <a:r>
              <a:rPr lang="ru-RU" sz="2000" dirty="0">
                <a:latin typeface="Constantia" panose="02030602050306030303" pitchFamily="18" charset="0"/>
              </a:rPr>
              <a:t>«Игрушки</a:t>
            </a:r>
            <a:r>
              <a:rPr lang="ru-RU" sz="2000" dirty="0" smtClean="0">
                <a:latin typeface="Constantia" panose="02030602050306030303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onstantia" panose="02030602050306030303" pitchFamily="18" charset="0"/>
              </a:rPr>
              <a:t>Выставка детских рисунков:  «Дорога для грузовика»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onstantia" panose="02030602050306030303" pitchFamily="18" charset="0"/>
              </a:rPr>
              <a:t>Оформление отчетной документации: Проект «Игрушки»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pic>
        <p:nvPicPr>
          <p:cNvPr id="8194" name="Picture 2" descr="C:\Users\Дом\Desktop\IMG-ba2a296851719539d8c2a354062eec9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4" y="3933056"/>
            <a:ext cx="434752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2849" y="1268760"/>
            <a:ext cx="4030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Результат проекта</a:t>
            </a:r>
            <a:endParaRPr lang="ru-RU" sz="4000" b="1" u="sng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7664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Анализируя проделанную работу можно сделать следующие выводы: 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1. Тема была выбрана с учетом возрастных особенностей детей младшего возраста и объема информации, которая может быть ими воспринята, что положительно повлияло на различные виды их деятельности.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2. Отмечалась положительная реакция и эмоциональный отклик детей на знакомство с разным видом игрушек. Дети проявляли интерес и желание играть с игрушками.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3.Возросла речевая активность детей. Что положительно повлияло на самостоятельную игровую деятельность детей, дети включают в сюжет игры различные игрушки и пытаются осуществить ролевой диалог.</a:t>
            </a:r>
          </a:p>
        </p:txBody>
      </p:sp>
    </p:spTree>
    <p:extLst>
      <p:ext uri="{BB962C8B-B14F-4D97-AF65-F5344CB8AC3E}">
        <p14:creationId xmlns:p14="http://schemas.microsoft.com/office/powerpoint/2010/main" val="31165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367480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Итоги</a:t>
            </a:r>
            <a:endParaRPr lang="ru-RU" sz="4000" b="1" u="sng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132856"/>
            <a:ext cx="813690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Constantia" panose="02030602050306030303" pitchFamily="18" charset="0"/>
              </a:rPr>
              <a:t>Считаю, что удалось достигнуть хороших результатов взаимодействия педагог-родители. Родители познакомились с особенностями игровой деятельности детей младшего возраста, с играми , которые можно сделать своими руками для развития </a:t>
            </a:r>
            <a:r>
              <a:rPr lang="ru-RU" altLang="ru-RU" sz="2400" dirty="0" smtClean="0">
                <a:latin typeface="Constantia" panose="02030602050306030303" pitchFamily="18" charset="0"/>
              </a:rPr>
              <a:t>сенсорике, </a:t>
            </a:r>
            <a:r>
              <a:rPr lang="ru-RU" altLang="ru-RU" sz="2400" dirty="0">
                <a:latin typeface="Constantia" panose="02030602050306030303" pitchFamily="18" charset="0"/>
              </a:rPr>
              <a:t>с ролью игрушки в жизни ребенка.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Constantia" panose="02030602050306030303" pitchFamily="18" charset="0"/>
              </a:rPr>
              <a:t>Проект </a:t>
            </a:r>
            <a:r>
              <a:rPr lang="ru-RU" altLang="ru-RU" sz="2400" dirty="0">
                <a:latin typeface="Constantia" panose="02030602050306030303" pitchFamily="18" charset="0"/>
              </a:rPr>
              <a:t>оказался </a:t>
            </a:r>
            <a:r>
              <a:rPr lang="ru-RU" altLang="ru-RU" sz="2400" dirty="0" smtClean="0">
                <a:latin typeface="Constantia" panose="02030602050306030303" pitchFamily="18" charset="0"/>
              </a:rPr>
              <a:t>актуальным т.к</a:t>
            </a:r>
            <a:r>
              <a:rPr lang="ru-RU" altLang="ru-RU" sz="2400" dirty="0">
                <a:latin typeface="Constantia" panose="02030602050306030303" pitchFamily="18" charset="0"/>
              </a:rPr>
              <a:t>. помог развить </a:t>
            </a:r>
            <a:r>
              <a:rPr lang="ru-RU" altLang="ru-RU" sz="2400" dirty="0" smtClean="0">
                <a:latin typeface="Constantia" panose="02030602050306030303" pitchFamily="18" charset="0"/>
              </a:rPr>
              <a:t>познавательную </a:t>
            </a:r>
            <a:r>
              <a:rPr lang="ru-RU" altLang="ru-RU" sz="2400" dirty="0">
                <a:latin typeface="Constantia" panose="02030602050306030303" pitchFamily="18" charset="0"/>
              </a:rPr>
              <a:t>сферу ребенка, расширить кругозор детей на базе ближайшего окружения, создать условия для развития самостоятельной познавательной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112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867891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Дети 1.5 года -3 лет, педагог, родители воспитанников</a:t>
            </a: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3740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Участники проекта</a:t>
            </a:r>
            <a:endParaRPr lang="ru-RU" sz="4000" b="1" u="sng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Дом\Desktop\IMG_20201005_091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42808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5841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4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8072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u="sng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Актуальность проекта</a:t>
            </a:r>
          </a:p>
          <a:p>
            <a:pPr algn="ctr"/>
            <a:endParaRPr lang="ru-RU" altLang="ru-RU" sz="1400" b="1" u="sng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Constantia" panose="02030602050306030303" pitchFamily="18" charset="0"/>
              </a:rPr>
              <a:t>Поводом организовать и провести этот проект послужило то, что замыкаясь на телевизорах, компьютерах, дети стали меньше общаться со взрослыми и сверстниками, а ведь общение в значительной степени обогащает чувственную форму. Современные дети стали менее чувствительны к чувствам других. Поэтому работа, направленная на развитие эмоциональной сферы, очень актуальна и важна. Большие возможности для развития эмоциональной сферы малыша предоставляет игра. 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96752"/>
            <a:ext cx="8064896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4000" b="1" u="sng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Цель проекта</a:t>
            </a:r>
          </a:p>
          <a:p>
            <a:pPr lvl="0" algn="ctr">
              <a:spcBef>
                <a:spcPct val="0"/>
              </a:spcBef>
              <a:defRPr/>
            </a:pPr>
            <a:endParaRPr lang="ru-RU" altLang="ru-RU" sz="1400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latin typeface="Constantia" panose="02030602050306030303" pitchFamily="18" charset="0"/>
              </a:rPr>
              <a:t>Формирование у детей социально-нравственных качеств через организацию разных видов деятельности: игровой, познавательной, продуктивной. Овладение детьми игровыми действиями, отражающие известные им жизненные ситуации.</a:t>
            </a:r>
          </a:p>
          <a:p>
            <a:pPr lvl="0" algn="ctr">
              <a:spcBef>
                <a:spcPct val="0"/>
              </a:spcBef>
              <a:defRPr/>
            </a:pPr>
            <a:endParaRPr lang="ru-RU" altLang="ru-RU" sz="4000" b="1" u="sng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http://minecraftics.ru/photos/59554f410bbf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9523" y="4653136"/>
            <a:ext cx="1695888" cy="17281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ilt.com.ua/admin/bindata/_0540568_ima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509120"/>
            <a:ext cx="1460203" cy="2041744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ariety-store.ru/static/productimage/name/27692-myagkaya-igrushka-lava-8573-slonik-v-koftochke-22-sm-izdaet-zvuki-3dd8e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5091" y="4509121"/>
            <a:ext cx="2007465" cy="22408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6768" y="1340768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Задачи проекта</a:t>
            </a:r>
            <a:endParaRPr lang="ru-RU" sz="4000" b="1" u="sng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7496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onstantia" panose="02030602050306030303" pitchFamily="18" charset="0"/>
              </a:rPr>
              <a:t>Знакомство детей с понятием «игрушка», расширить представление об игрушках.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onstantia" panose="02030602050306030303" pitchFamily="18" charset="0"/>
              </a:rPr>
              <a:t>Вызвать желание и интерес использовать игрушку по назначению.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onstantia" panose="02030602050306030303" pitchFamily="18" charset="0"/>
              </a:rPr>
              <a:t>Развивать речевую активность детей при описании игрушек, рассказывании об игрушках.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onstantia" panose="02030602050306030303" pitchFamily="18" charset="0"/>
              </a:rPr>
              <a:t>Научить использовать различные игрушки в сюжетно-ролевых играх.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onstantia" panose="02030602050306030303" pitchFamily="18" charset="0"/>
              </a:rPr>
              <a:t>Воспитывать бережное отношение к игрушкам и привычку убирать их на место.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onstantia" panose="02030602050306030303" pitchFamily="18" charset="0"/>
              </a:rPr>
              <a:t>Учить детей играть вместе, не мешать друг другу, не ссориться.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54862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Задачи проекта</a:t>
            </a:r>
            <a:endParaRPr lang="ru-RU" sz="4000" b="1" u="sng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60988"/>
            <a:ext cx="74888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Constantia" panose="02030602050306030303" pitchFamily="18" charset="0"/>
              </a:rPr>
              <a:t>Для </a:t>
            </a:r>
            <a:r>
              <a:rPr lang="ru-RU" altLang="ru-RU" sz="2400" dirty="0" smtClean="0">
                <a:latin typeface="Constantia" panose="02030602050306030303" pitchFamily="18" charset="0"/>
              </a:rPr>
              <a:t>педагога:</a:t>
            </a:r>
            <a:endParaRPr lang="ru-RU" altLang="ru-RU" sz="2400" dirty="0">
              <a:latin typeface="Constantia" panose="0203060205030603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latin typeface="Constantia" panose="02030602050306030303" pitchFamily="18" charset="0"/>
              </a:rPr>
              <a:t>Поддерживать </a:t>
            </a:r>
            <a:r>
              <a:rPr lang="ru-RU" altLang="ru-RU" sz="2400" dirty="0">
                <a:latin typeface="Constantia" panose="02030602050306030303" pitchFamily="18" charset="0"/>
              </a:rPr>
              <a:t>стремление ребёнка активно вступать в общение, высказываться.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latin typeface="Constantia" panose="02030602050306030303" pitchFamily="18" charset="0"/>
              </a:rPr>
              <a:t> </a:t>
            </a:r>
            <a:r>
              <a:rPr lang="ru-RU" altLang="ru-RU" sz="2400" dirty="0">
                <a:latin typeface="Constantia" panose="02030602050306030303" pitchFamily="18" charset="0"/>
              </a:rPr>
              <a:t>Развивать эмоциональный отклик на любимое литературное произведение посредством сюжетно-отобразительной игры; стимулировать ребёнка повторять за воспитателем слова и фразы из знакомых стихотворений.</a:t>
            </a:r>
          </a:p>
        </p:txBody>
      </p:sp>
    </p:spTree>
    <p:extLst>
      <p:ext uri="{BB962C8B-B14F-4D97-AF65-F5344CB8AC3E}">
        <p14:creationId xmlns:p14="http://schemas.microsoft.com/office/powerpoint/2010/main" val="37699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03848" y="1298667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7741" y="1136938"/>
            <a:ext cx="4972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Ожидаемые результаты</a:t>
            </a:r>
            <a:endParaRPr lang="ru-RU" sz="4000" b="1" u="sng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335" y="184482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onstantia" panose="02030602050306030303" pitchFamily="18" charset="0"/>
              </a:rPr>
              <a:t>Ребёнок интересуется окружающими предметами и активно действует с ними.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onstantia" panose="02030602050306030303" pitchFamily="18" charset="0"/>
              </a:rPr>
              <a:t>Эмоционально вовлечен в действия с игрушками и другими предметами, стремится проявлять настойчивость в достижении результата своих действий.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onstantia" panose="02030602050306030303" pitchFamily="18" charset="0"/>
              </a:rPr>
              <a:t> Пополнять и расширять пассивный и словарный запас: игрушки, мягкие, деревянные, убираю, готовлю, и т.д..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onstantia" panose="02030602050306030303" pitchFamily="18" charset="0"/>
              </a:rPr>
              <a:t>Умеет рассматривать картинку, узнавать в изображенном знакомые игрушки.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onstantia" panose="02030602050306030303" pitchFamily="18" charset="0"/>
              </a:rPr>
              <a:t>Умеет понимать обращенную речь с опорой и без опоры на наглядность.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onstantia" panose="02030602050306030303" pitchFamily="18" charset="0"/>
              </a:rPr>
              <a:t>Стремится к общению со взрослыми и активно подражает им в движениях и действиях.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dirty="0"/>
              <a:t>Проявляют доброту, заботу, бережное отношение к игрушкам.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onstantia" panose="02030602050306030303" pitchFamily="18" charset="0"/>
              </a:rPr>
              <a:t>Эмоционально откликается на игру, предложенную взрослым, принимает игровую задачу.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dirty="0"/>
              <a:t>Повышение компетентности родителей при выборе игрушки. </a:t>
            </a:r>
          </a:p>
        </p:txBody>
      </p:sp>
    </p:spTree>
    <p:extLst>
      <p:ext uri="{BB962C8B-B14F-4D97-AF65-F5344CB8AC3E}">
        <p14:creationId xmlns:p14="http://schemas.microsoft.com/office/powerpoint/2010/main" val="31575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2224" y="1028926"/>
            <a:ext cx="5551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u="sng" dirty="0">
                <a:solidFill>
                  <a:srgbClr val="00B050"/>
                </a:solidFill>
                <a:latin typeface="Monotype Corsiva" panose="03010101010201010101" pitchFamily="66" charset="0"/>
              </a:rPr>
              <a:t>Этапы реализации проекта</a:t>
            </a:r>
            <a:endParaRPr lang="ru-RU" sz="4000" b="1" u="sng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27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47056"/>
            <a:ext cx="8064896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dirty="0" smtClean="0">
                <a:latin typeface="Constantia" panose="02030602050306030303" pitchFamily="18" charset="0"/>
              </a:rPr>
              <a:t>1. </a:t>
            </a:r>
            <a:r>
              <a:rPr lang="ru-RU" altLang="ru-RU" sz="2800" b="1" dirty="0" smtClean="0">
                <a:latin typeface="Constantia" panose="02030602050306030303" pitchFamily="18" charset="0"/>
              </a:rPr>
              <a:t>Подготовительный </a:t>
            </a:r>
            <a:r>
              <a:rPr lang="ru-RU" altLang="ru-RU" sz="2800" b="1" dirty="0">
                <a:latin typeface="Constantia" panose="02030602050306030303" pitchFamily="18" charset="0"/>
              </a:rPr>
              <a:t>этап: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Constantia" panose="02030602050306030303" pitchFamily="18" charset="0"/>
              </a:rPr>
              <a:t>-</a:t>
            </a:r>
            <a:r>
              <a:rPr lang="ru-RU" altLang="ru-RU" sz="2400" dirty="0">
                <a:latin typeface="Constantia" panose="02030602050306030303" pitchFamily="18" charset="0"/>
              </a:rPr>
              <a:t>определение темы, целей, задач и содержания проекта, прогнозирование результата;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Constantia" panose="02030602050306030303" pitchFamily="18" charset="0"/>
              </a:rPr>
              <a:t>-изучение психолого-педагогической литературы на </a:t>
            </a:r>
            <a:r>
              <a:rPr lang="ru-RU" altLang="ru-RU" sz="2400" dirty="0" smtClean="0">
                <a:latin typeface="Constantia" panose="02030602050306030303" pitchFamily="18" charset="0"/>
              </a:rPr>
              <a:t>тему « </a:t>
            </a:r>
            <a:r>
              <a:rPr lang="ru-RU" altLang="ru-RU" sz="2400" dirty="0">
                <a:latin typeface="Constantia" panose="02030602050306030303" pitchFamily="18" charset="0"/>
              </a:rPr>
              <a:t>Особенности развития предметно-отобразительной игры детей младшего возраста</a:t>
            </a:r>
            <a:r>
              <a:rPr lang="ru-RU" altLang="ru-RU" sz="2400" dirty="0" smtClean="0">
                <a:latin typeface="Constantia" panose="02030602050306030303" pitchFamily="18" charset="0"/>
              </a:rPr>
              <a:t>»;</a:t>
            </a:r>
            <a:endParaRPr lang="ru-RU" altLang="ru-RU" sz="2400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Constantia" panose="02030602050306030303" pitchFamily="18" charset="0"/>
              </a:rPr>
              <a:t>-пополнение предметно-развивающей среды;</a:t>
            </a:r>
            <a:endParaRPr lang="ru-RU" altLang="ru-RU" sz="2400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Constantia" panose="02030602050306030303" pitchFamily="18" charset="0"/>
              </a:rPr>
              <a:t>-подбор </a:t>
            </a:r>
            <a:r>
              <a:rPr lang="ru-RU" altLang="ru-RU" sz="2400" dirty="0" smtClean="0">
                <a:latin typeface="Constantia" panose="02030602050306030303" pitchFamily="18" charset="0"/>
              </a:rPr>
              <a:t>игрушек;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Constantia" panose="02030602050306030303" pitchFamily="18" charset="0"/>
              </a:rPr>
              <a:t>-составление картотеки стихотворений Агни Барто из цикла «Игрушки»;</a:t>
            </a:r>
            <a:endParaRPr lang="ru-RU" altLang="ru-RU" sz="2400" dirty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latin typeface="Constantia" panose="02030602050306030303" pitchFamily="18" charset="0"/>
              </a:rPr>
              <a:t>-консультации для родителей : «Роль игрушки в развитии ребенка», </a:t>
            </a:r>
            <a:r>
              <a:rPr lang="ru-RU" altLang="ru-RU" sz="2400" dirty="0" smtClean="0">
                <a:latin typeface="Constantia" panose="02030602050306030303" pitchFamily="18" charset="0"/>
              </a:rPr>
              <a:t>Осторожно, игрушки».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358" y="1100702"/>
            <a:ext cx="331167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 smtClean="0">
                <a:latin typeface="Constantia" panose="02030602050306030303" pitchFamily="18" charset="0"/>
              </a:rPr>
              <a:t>2. Основной этап</a:t>
            </a:r>
            <a:r>
              <a:rPr lang="ru-RU" altLang="ru-RU" sz="2800" b="1" dirty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8123" y="1545844"/>
            <a:ext cx="2003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latin typeface="Constantia" panose="02030602050306030303" pitchFamily="18" charset="0"/>
              </a:rPr>
              <a:t>«Наша Таня»</a:t>
            </a:r>
            <a:endParaRPr lang="ru-RU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935" y="1948190"/>
            <a:ext cx="4223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Constantia" panose="02030602050306030303" pitchFamily="18" charset="0"/>
              </a:rPr>
              <a:t>Экспериментальная</a:t>
            </a:r>
            <a:r>
              <a:rPr lang="ru-RU" altLang="ru-RU" b="1" dirty="0">
                <a:solidFill>
                  <a:schemeClr val="tx2"/>
                </a:solidFill>
              </a:rPr>
              <a:t>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6490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Constantia" panose="02030602050306030303" pitchFamily="18" charset="0"/>
              </a:rPr>
              <a:t>Чтение и обыгрывание стихотворения А.Барто «Наша Таня»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Constantia" panose="02030602050306030303" pitchFamily="18" charset="0"/>
              </a:rPr>
              <a:t>Обследование мяча, определение его качеств, в виде экспериментальной деятельности </a:t>
            </a:r>
            <a:r>
              <a:rPr lang="ru-RU" altLang="ru-RU" sz="2400" dirty="0" smtClean="0">
                <a:latin typeface="Constantia" panose="02030602050306030303" pitchFamily="18" charset="0"/>
              </a:rPr>
              <a:t>выяснить-тонет </a:t>
            </a:r>
            <a:r>
              <a:rPr lang="ru-RU" altLang="ru-RU" sz="2400" dirty="0">
                <a:latin typeface="Constantia" panose="02030602050306030303" pitchFamily="18" charset="0"/>
              </a:rPr>
              <a:t>или нет</a:t>
            </a:r>
          </a:p>
        </p:txBody>
      </p:sp>
      <p:pic>
        <p:nvPicPr>
          <p:cNvPr id="2050" name="Picture 2" descr="C:\Users\Дом\Desktop\IMG-1c4f4b65a6d215eeb16f084c9d74cb6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5844"/>
            <a:ext cx="4248472" cy="49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865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интегрированное занятие в первой младшей группе. Тема «Игрушки»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53</cp:revision>
  <dcterms:created xsi:type="dcterms:W3CDTF">2013-07-29T17:42:42Z</dcterms:created>
  <dcterms:modified xsi:type="dcterms:W3CDTF">2021-01-27T06:18:49Z</dcterms:modified>
</cp:coreProperties>
</file>